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59" r:id="rId10"/>
    <p:sldId id="263" r:id="rId11"/>
    <p:sldId id="268" r:id="rId12"/>
    <p:sldId id="269" r:id="rId13"/>
    <p:sldId id="266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E722C-731C-4CBB-880A-A9AE58381EB3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BDE4F-C40D-46EC-ADAE-8DA0B7A9F6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274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BDE4F-C40D-46EC-ADAE-8DA0B7A9F60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39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5A76-8D52-4A7C-87E8-398EFE3490F7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DDA0-E372-41A4-B75D-A782D4013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10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5A76-8D52-4A7C-87E8-398EFE3490F7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DDA0-E372-41A4-B75D-A782D4013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1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5A76-8D52-4A7C-87E8-398EFE3490F7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DDA0-E372-41A4-B75D-A782D4013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53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5A76-8D52-4A7C-87E8-398EFE3490F7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DDA0-E372-41A4-B75D-A782D4013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92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5A76-8D52-4A7C-87E8-398EFE3490F7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DDA0-E372-41A4-B75D-A782D4013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05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5A76-8D52-4A7C-87E8-398EFE3490F7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DDA0-E372-41A4-B75D-A782D4013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985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5A76-8D52-4A7C-87E8-398EFE3490F7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DDA0-E372-41A4-B75D-A782D4013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74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5A76-8D52-4A7C-87E8-398EFE3490F7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DDA0-E372-41A4-B75D-A782D4013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42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5A76-8D52-4A7C-87E8-398EFE3490F7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DDA0-E372-41A4-B75D-A782D4013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08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5A76-8D52-4A7C-87E8-398EFE3490F7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DDA0-E372-41A4-B75D-A782D4013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74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5A76-8D52-4A7C-87E8-398EFE3490F7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4DDA0-E372-41A4-B75D-A782D4013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99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49000">
              <a:srgbClr val="92D050"/>
            </a:gs>
            <a:gs pos="98000">
              <a:srgbClr val="6633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15A76-8D52-4A7C-87E8-398EFE3490F7}" type="datetimeFigureOut">
              <a:rPr lang="cs-CZ" smtClean="0"/>
              <a:t>26.2.2019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DDA0-E372-41A4-B75D-A782D40138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7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cz/url?sa=i&amp;rct=j&amp;q=&amp;esrc=s&amp;source=images&amp;cd=&amp;cad=rja&amp;uact=8&amp;ved=2ahUKEwjQt6Ptq5ffAhWCbVAKHcKyC58QjRx6BAgBEAU&amp;url=https://ct24.ceskatelevize.cz/domaci/1901361-za-nizsim-ziskem-lesu-cr-je-kurovec-kvuli-suchu-jsou-stromy-nachylnejsi&amp;psig=AOvVaw2agZeHkffZKpBeAZPMmOZC&amp;ust=1544602768510136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sprace.cz/casopis-lesnicka-prace-archiv/rocnik-83-2004/lesnicka-prace-c-6-04/vyskyt-kurovcu-na-smrku-u-nas-a-v-okolnich-zemich" TargetMode="External"/><Relationship Id="rId2" Type="http://schemas.openxmlformats.org/officeDocument/2006/relationships/hyperlink" Target="https://cs.wikipedia.org/wiki/L%C3%BDko%C5%BErout_smrkov%C3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urovcoveinfo.cz/#surveys_wrap" TargetMode="External"/><Relationship Id="rId5" Type="http://schemas.openxmlformats.org/officeDocument/2006/relationships/hyperlink" Target="https://cs.wikipedia.org/wiki/K%C5%AFrovci" TargetMode="External"/><Relationship Id="rId4" Type="http://schemas.openxmlformats.org/officeDocument/2006/relationships/hyperlink" Target="https://www.drevoastavby.cz/drevostavby-archiv/stavba-drevostavby/ochrana-dreva/3860-je-drevo-ze-stromu-napadenych-kurovcem-nekvalitni-podle-odborniku-je-to-nesmys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commons.wikimedia.org/wiki/File:Ips_typographicus_1_meyers_1888_v16_p352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1196752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/>
              <a:t>           Kůrovec </a:t>
            </a:r>
            <a:r>
              <a:rPr lang="cs-CZ" sz="4800" b="1" dirty="0"/>
              <a:t>… a co s ním</a:t>
            </a:r>
            <a:r>
              <a:rPr lang="cs-CZ" sz="4800" b="1" dirty="0" smtClean="0"/>
              <a:t>?</a:t>
            </a:r>
          </a:p>
          <a:p>
            <a:endParaRPr lang="cs-CZ" sz="4800" b="1" dirty="0"/>
          </a:p>
          <a:p>
            <a:endParaRPr lang="cs-CZ" sz="4800" b="1" dirty="0" smtClean="0"/>
          </a:p>
          <a:p>
            <a:endParaRPr lang="cs-CZ" sz="4800" b="1" dirty="0"/>
          </a:p>
          <a:p>
            <a:endParaRPr lang="cs-CZ" sz="4800" b="1" dirty="0" smtClean="0"/>
          </a:p>
          <a:p>
            <a:pPr algn="r"/>
            <a:r>
              <a:rPr lang="cs-CZ" sz="4800" b="1" dirty="0" smtClean="0"/>
              <a:t>                                                 </a:t>
            </a:r>
            <a:r>
              <a:rPr lang="cs-CZ" sz="1600" b="1" dirty="0" smtClean="0"/>
              <a:t>Nikola Nováková</a:t>
            </a:r>
          </a:p>
          <a:p>
            <a:pPr algn="r"/>
            <a:r>
              <a:rPr lang="cs-CZ" sz="1600" b="1" dirty="0" smtClean="0"/>
              <a:t>ZŠ Oskava</a:t>
            </a:r>
          </a:p>
          <a:p>
            <a:pPr algn="r"/>
            <a:r>
              <a:rPr lang="cs-CZ" sz="1600" b="1" dirty="0" smtClean="0"/>
              <a:t>2018-2019</a:t>
            </a:r>
            <a:endParaRPr lang="cs-CZ" sz="1600" b="1" dirty="0"/>
          </a:p>
          <a:p>
            <a:r>
              <a:rPr lang="cs-CZ" sz="1600" b="1" dirty="0" smtClean="0"/>
              <a:t>                                                                                     </a:t>
            </a:r>
            <a:endParaRPr lang="cs-CZ" sz="1600" dirty="0"/>
          </a:p>
        </p:txBody>
      </p:sp>
      <p:pic>
        <p:nvPicPr>
          <p:cNvPr id="1026" name="Picture 2" descr="Zobrazit zdrojový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528" y="2444769"/>
            <a:ext cx="4956911" cy="306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47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Výskyt kůrovce</a:t>
            </a:r>
            <a:endParaRPr lang="cs-CZ" dirty="0"/>
          </a:p>
        </p:txBody>
      </p:sp>
      <p:pic>
        <p:nvPicPr>
          <p:cNvPr id="4" name="Zástupný symbol pro obsah 3" descr="Výsledek obrázku pro vyskyt kůrovce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615" l="4153" r="97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16363" cy="4525963"/>
          </a:xfrm>
          <a:prstGeom prst="rect">
            <a:avLst/>
          </a:prstGeom>
          <a:gradFill>
            <a:gsLst>
              <a:gs pos="0">
                <a:srgbClr val="FFFF00"/>
              </a:gs>
              <a:gs pos="49000">
                <a:srgbClr val="92D050"/>
              </a:gs>
              <a:gs pos="98000">
                <a:srgbClr val="663300"/>
              </a:gs>
            </a:gsLst>
            <a:lin ang="5400000" scaled="0"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027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Mapa Oskavy a okolí</a:t>
            </a:r>
            <a:endParaRPr lang="cs-CZ" dirty="0"/>
          </a:p>
        </p:txBody>
      </p:sp>
      <p:pic>
        <p:nvPicPr>
          <p:cNvPr id="4" name="Picture 2" descr="Zobrazit zdrojový obráz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17" y="1600200"/>
            <a:ext cx="320056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31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Autofit/>
          </a:bodyPr>
          <a:lstStyle/>
          <a:p>
            <a:r>
              <a:rPr lang="cs-CZ" dirty="0" smtClean="0"/>
              <a:t>Informace o výskytu lýkožrouta- Oskava a okolí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8 druhů</a:t>
            </a:r>
          </a:p>
          <a:p>
            <a:r>
              <a:rPr lang="cs-CZ" dirty="0" smtClean="0"/>
              <a:t>1 samička vyprodukuje až 300 vajíček</a:t>
            </a:r>
          </a:p>
          <a:p>
            <a:r>
              <a:rPr lang="cs-CZ" dirty="0"/>
              <a:t>v</a:t>
            </a:r>
            <a:r>
              <a:rPr lang="cs-CZ" dirty="0" smtClean="0"/>
              <a:t> 1 stromu až 3000 samiček</a:t>
            </a:r>
          </a:p>
          <a:p>
            <a:r>
              <a:rPr lang="cs-CZ" dirty="0"/>
              <a:t>v</a:t>
            </a:r>
            <a:r>
              <a:rPr lang="cs-CZ" dirty="0" smtClean="0"/>
              <a:t> současné době je v těchto lesích kalamitní stav</a:t>
            </a:r>
          </a:p>
          <a:p>
            <a:r>
              <a:rPr lang="cs-CZ" dirty="0"/>
              <a:t>h</a:t>
            </a:r>
            <a:r>
              <a:rPr lang="cs-CZ" dirty="0" smtClean="0"/>
              <a:t>lavní příčinou je celkový úbytek vody a výrazné polomy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80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Informační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cs-CZ" sz="2000" dirty="0">
                <a:hlinkClick r:id="rId2"/>
              </a:rPr>
              <a:t>https://</a:t>
            </a:r>
            <a:r>
              <a:rPr lang="cs-CZ" sz="2000" dirty="0" smtClean="0">
                <a:hlinkClick r:id="rId2"/>
              </a:rPr>
              <a:t>cs.wikipedia.org/wiki/L%C3%BDko%C5%BErout_smrkov%C3%BD</a:t>
            </a:r>
            <a:endParaRPr lang="cs-CZ" sz="2000" dirty="0" smtClean="0"/>
          </a:p>
          <a:p>
            <a:pPr lvl="0"/>
            <a:r>
              <a:rPr lang="cs-CZ" sz="2000" b="1" u="sng" dirty="0">
                <a:hlinkClick r:id="rId3"/>
              </a:rPr>
              <a:t>http://</a:t>
            </a:r>
            <a:r>
              <a:rPr lang="cs-CZ" sz="2000" b="1" u="sng" dirty="0" smtClean="0">
                <a:hlinkClick r:id="rId3"/>
              </a:rPr>
              <a:t>www.lesprace.cz/casopis-lesnicka-prace-archiv/rocnik-83-2004/lesnicka-prace-c-6-04/vyskyt-kurovcu-na-smrku-u-nas-a-v-okolnich-zemich</a:t>
            </a:r>
            <a:endParaRPr lang="cs-CZ" sz="2000" dirty="0" smtClean="0"/>
          </a:p>
          <a:p>
            <a:pPr lvl="0"/>
            <a:r>
              <a:rPr lang="cs-CZ" sz="2000" b="1" u="sng" dirty="0">
                <a:hlinkClick r:id="rId4"/>
              </a:rPr>
              <a:t>https://www.drevoastavby.cz/drevostavby-archiv/stavba-drevostavby/ochrana-dreva/3860-je-drevo-ze-stromu-napadenych-kurovcem-nekvalitni-podle-odborniku-je-to-nesmysl</a:t>
            </a:r>
            <a:endParaRPr lang="cs-CZ" sz="2000" dirty="0"/>
          </a:p>
          <a:p>
            <a:pPr lvl="0"/>
            <a:r>
              <a:rPr lang="cs-CZ" sz="2000" b="1" u="sng" dirty="0">
                <a:hlinkClick r:id="rId5"/>
              </a:rPr>
              <a:t>https://cs.wikipedia.org/wiki/K%C5%AFrovci</a:t>
            </a:r>
            <a:endParaRPr lang="cs-CZ" sz="2000" dirty="0"/>
          </a:p>
          <a:p>
            <a:pPr lvl="0"/>
            <a:r>
              <a:rPr lang="cs-CZ" sz="2000" b="1" u="sng" dirty="0">
                <a:hlinkClick r:id="rId6"/>
              </a:rPr>
              <a:t>http://www.kurovcoveinfo.cz/#surveys_wrap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9535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2880320"/>
          </a:xfrm>
        </p:spPr>
        <p:txBody>
          <a:bodyPr/>
          <a:lstStyle/>
          <a:p>
            <a:r>
              <a:rPr lang="cs-CZ" b="1" u="heavy" dirty="0"/>
              <a:t>K</a:t>
            </a:r>
            <a:r>
              <a:rPr lang="cs-CZ" b="1" u="heavy" dirty="0" smtClean="0"/>
              <a:t>ůrovci</a:t>
            </a:r>
            <a:r>
              <a:rPr lang="cs-CZ" dirty="0" smtClean="0"/>
              <a:t> </a:t>
            </a:r>
            <a:r>
              <a:rPr lang="cs-CZ" dirty="0"/>
              <a:t>je podčeleď brouků z čeledi nosatcovití. Dříve byli kůrovci řazeni do samostatné čeledi </a:t>
            </a:r>
            <a:r>
              <a:rPr lang="cs-CZ" dirty="0" smtClean="0"/>
              <a:t>   kůrovcovití</a:t>
            </a:r>
            <a:endParaRPr lang="cs-CZ" dirty="0"/>
          </a:p>
        </p:txBody>
      </p:sp>
      <p:pic>
        <p:nvPicPr>
          <p:cNvPr id="1026" name="Picture 2" descr="Zobrazit zdrojový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96952"/>
            <a:ext cx="4320480" cy="287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779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2952328"/>
          </a:xfrm>
        </p:spPr>
        <p:txBody>
          <a:bodyPr/>
          <a:lstStyle/>
          <a:p>
            <a:r>
              <a:rPr lang="cs-CZ" b="1" dirty="0"/>
              <a:t>l</a:t>
            </a:r>
            <a:r>
              <a:rPr lang="cs-CZ" b="1" dirty="0" smtClean="0">
                <a:effectLst/>
              </a:rPr>
              <a:t>ýkožrout smrkový</a:t>
            </a:r>
            <a:r>
              <a:rPr lang="cs-CZ" dirty="0" smtClean="0">
                <a:effectLst/>
              </a:rPr>
              <a:t> je druh hmyzu z podčeledi </a:t>
            </a:r>
            <a:r>
              <a:rPr lang="cs-CZ" b="1" dirty="0" smtClean="0">
                <a:effectLst/>
              </a:rPr>
              <a:t>kůrovci</a:t>
            </a:r>
            <a:r>
              <a:rPr lang="cs-CZ" dirty="0" smtClean="0">
                <a:effectLst/>
              </a:rPr>
              <a:t> z řádu brouci Lidově se označuje často prostě jako </a:t>
            </a:r>
            <a:r>
              <a:rPr lang="cs-CZ" i="1" dirty="0" smtClean="0">
                <a:effectLst/>
              </a:rPr>
              <a:t>kůrovec</a:t>
            </a:r>
            <a:endParaRPr lang="cs-CZ" dirty="0"/>
          </a:p>
        </p:txBody>
      </p:sp>
      <p:pic>
        <p:nvPicPr>
          <p:cNvPr id="2050" name="Picture 2" descr="Zobrazit zdrojový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749" y="3140968"/>
            <a:ext cx="3384376" cy="225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409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 lýkožrouta</a:t>
            </a:r>
            <a:endParaRPr lang="cs-CZ" dirty="0"/>
          </a:p>
        </p:txBody>
      </p:sp>
      <p:pic>
        <p:nvPicPr>
          <p:cNvPr id="2052" name="Picture 4" descr="Nalezený obrázek pro lýkožr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385" y="4409343"/>
            <a:ext cx="367240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/>
              <a:t>s</a:t>
            </a:r>
            <a:r>
              <a:rPr lang="cs-CZ" sz="2800" dirty="0" smtClean="0"/>
              <a:t>ameček </a:t>
            </a:r>
            <a:r>
              <a:rPr lang="cs-CZ" sz="2800" dirty="0"/>
              <a:t>se zavrtá do kůry stromu a vyhlodá snubní </a:t>
            </a:r>
            <a:r>
              <a:rPr lang="cs-CZ" sz="2800" dirty="0" smtClean="0"/>
              <a:t>komůrku</a:t>
            </a:r>
            <a:endParaRPr lang="cs-CZ" sz="2800" dirty="0" smtClean="0"/>
          </a:p>
          <a:p>
            <a:r>
              <a:rPr lang="cs-CZ" sz="2800" dirty="0" smtClean="0"/>
              <a:t> </a:t>
            </a:r>
            <a:r>
              <a:rPr lang="cs-CZ" sz="2800" dirty="0"/>
              <a:t>z</a:t>
            </a:r>
            <a:r>
              <a:rPr lang="cs-CZ" sz="2800" dirty="0" smtClean="0"/>
              <a:t>ačne </a:t>
            </a:r>
            <a:r>
              <a:rPr lang="cs-CZ" sz="2800" dirty="0"/>
              <a:t>vylučovat agregační </a:t>
            </a:r>
            <a:r>
              <a:rPr lang="cs-CZ" sz="2800" dirty="0" smtClean="0"/>
              <a:t>feromon- </a:t>
            </a:r>
            <a:r>
              <a:rPr lang="cs-CZ" sz="2800" dirty="0"/>
              <a:t>nalákání dalších samečků </a:t>
            </a:r>
            <a:r>
              <a:rPr lang="cs-CZ" sz="2800" dirty="0" smtClean="0"/>
              <a:t>–</a:t>
            </a:r>
          </a:p>
          <a:p>
            <a:r>
              <a:rPr lang="cs-CZ" sz="2800" dirty="0" smtClean="0"/>
              <a:t> </a:t>
            </a:r>
            <a:r>
              <a:rPr lang="cs-CZ" sz="2800" dirty="0"/>
              <a:t>zároveň i sexuální </a:t>
            </a:r>
            <a:r>
              <a:rPr lang="cs-CZ" sz="2800" b="1" u="sng" dirty="0"/>
              <a:t>sekundární</a:t>
            </a:r>
            <a:r>
              <a:rPr lang="cs-CZ" sz="2800" b="1" dirty="0"/>
              <a:t> </a:t>
            </a:r>
            <a:r>
              <a:rPr lang="cs-CZ" sz="2800" b="1" u="sng" dirty="0"/>
              <a:t>atraktant </a:t>
            </a:r>
            <a:r>
              <a:rPr lang="cs-CZ" sz="2800" dirty="0"/>
              <a:t>neboli </a:t>
            </a:r>
            <a:r>
              <a:rPr lang="cs-CZ" sz="2800" b="1" u="sng" dirty="0"/>
              <a:t>feromony</a:t>
            </a:r>
            <a:r>
              <a:rPr lang="cs-CZ" sz="2800" dirty="0"/>
              <a:t>, což je výměšek trávicího </a:t>
            </a:r>
            <a:r>
              <a:rPr lang="cs-CZ" sz="2800" dirty="0" smtClean="0"/>
              <a:t>ústrojí láká samičku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67518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</a:t>
            </a:r>
            <a:r>
              <a:rPr lang="cs-CZ" dirty="0" smtClean="0"/>
              <a:t>lýkožrouta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o </a:t>
            </a:r>
            <a:r>
              <a:rPr lang="cs-CZ" dirty="0"/>
              <a:t>vylíhnutí se brouci prokoušou kůrou ven a začíná druhá fáze rojení. Celý cyklus trvá až 70 dní a opakuje se </a:t>
            </a:r>
            <a:r>
              <a:rPr lang="cs-CZ" dirty="0" smtClean="0"/>
              <a:t>až </a:t>
            </a:r>
            <a:r>
              <a:rPr lang="cs-CZ" dirty="0"/>
              <a:t>3x do </a:t>
            </a:r>
            <a:r>
              <a:rPr lang="cs-CZ" dirty="0" smtClean="0"/>
              <a:t>roka  </a:t>
            </a:r>
          </a:p>
          <a:p>
            <a:endParaRPr lang="cs-CZ" dirty="0"/>
          </a:p>
        </p:txBody>
      </p:sp>
      <p:pic>
        <p:nvPicPr>
          <p:cNvPr id="4" name="Obrázek 3" descr="https://upload.wikimedia.org/wikipedia/commons/thumb/d/d6/Ips_typographicus_1_meyers_1888_v16_p352.jpg/280px-Ips_typographicus_1_meyers_1888_v16_p35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01008"/>
            <a:ext cx="4320480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74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Potrava </a:t>
            </a:r>
            <a:r>
              <a:rPr lang="cs-CZ" dirty="0" smtClean="0"/>
              <a:t>lýkožrouta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</a:t>
            </a:r>
            <a:r>
              <a:rPr lang="cs-CZ" dirty="0" smtClean="0"/>
              <a:t>arvy </a:t>
            </a:r>
            <a:r>
              <a:rPr lang="cs-CZ" dirty="0"/>
              <a:t>kůrovců se živí buď přímo pletivy živných rostlin, nebo zčásti či zcela podhoubím některých druhů hub, které rostou v komůrkách ve </a:t>
            </a:r>
            <a:r>
              <a:rPr lang="cs-CZ" dirty="0" smtClean="0"/>
              <a:t>dřevě </a:t>
            </a:r>
            <a:endParaRPr lang="cs-CZ" dirty="0"/>
          </a:p>
        </p:txBody>
      </p:sp>
      <p:pic>
        <p:nvPicPr>
          <p:cNvPr id="4" name="Obrázek 3" descr="Zobrazit zdrojový obráze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50" y="3580998"/>
            <a:ext cx="3024336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294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cs-CZ" dirty="0" smtClean="0"/>
              <a:t>Odchytová místa v ČR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79512" y="1700808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na </a:t>
            </a:r>
            <a:r>
              <a:rPr lang="cs-CZ" sz="3200" dirty="0"/>
              <a:t>lesy v Čechách, na Moravě a ve Slezsku dopadla vážná kůrovcová kalamita, která podle mnohých může do budoucích let porosty razantně </a:t>
            </a:r>
            <a:r>
              <a:rPr lang="cs-CZ" sz="3200" dirty="0" smtClean="0"/>
              <a:t>změnit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 smtClean="0"/>
              <a:t>Odchytových míst je 387</a:t>
            </a:r>
            <a:endParaRPr lang="cs-CZ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dirty="0"/>
          </a:p>
        </p:txBody>
      </p:sp>
      <p:pic>
        <p:nvPicPr>
          <p:cNvPr id="1026" name="Picture 2" descr="Zobrazit zdrojový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11222"/>
            <a:ext cx="3147241" cy="314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10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2116" y="860678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Co dokáže </a:t>
            </a:r>
            <a:r>
              <a:rPr lang="cs-CZ" dirty="0" smtClean="0"/>
              <a:t>lýkožrout?!</a:t>
            </a:r>
            <a:endParaRPr lang="cs-CZ" dirty="0"/>
          </a:p>
        </p:txBody>
      </p:sp>
      <p:pic>
        <p:nvPicPr>
          <p:cNvPr id="2052" name="Picture 4" descr="Zobrazit zdrojový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03678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obrazit zdrojový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24944"/>
            <a:ext cx="421949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52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f</a:t>
            </a:r>
            <a:r>
              <a:rPr lang="cs-CZ" b="1" dirty="0" smtClean="0"/>
              <a:t>eromonový</a:t>
            </a:r>
            <a:r>
              <a:rPr lang="cs-CZ" dirty="0" smtClean="0"/>
              <a:t> lapač je umělá past sloužící k zachycení dospělců .I smrkového, v níž se k lákání používají feromonové odparníky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55576" y="692696"/>
            <a:ext cx="77221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dirty="0"/>
              <a:t>FEROMONOVÝ LAPAČ NA KŮROVCE</a:t>
            </a:r>
            <a:endParaRPr lang="cs-CZ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84984"/>
            <a:ext cx="347647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11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259</Words>
  <Application>Microsoft Office PowerPoint</Application>
  <PresentationFormat>Předvádění na obrazovce (4:3)</PresentationFormat>
  <Paragraphs>40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Prezentace aplikace PowerPoint</vt:lpstr>
      <vt:lpstr>Prezentace aplikace PowerPoint</vt:lpstr>
      <vt:lpstr>Prezentace aplikace PowerPoint</vt:lpstr>
      <vt:lpstr>Život lýkožrouta</vt:lpstr>
      <vt:lpstr>Vývoj lýkožrouta</vt:lpstr>
      <vt:lpstr>Potrava lýkožrouta</vt:lpstr>
      <vt:lpstr>Odchytová místa v ČR</vt:lpstr>
      <vt:lpstr>Co dokáže lýkožrout?!</vt:lpstr>
      <vt:lpstr>Prezentace aplikace PowerPoint</vt:lpstr>
      <vt:lpstr>Výskyt kůrovce</vt:lpstr>
      <vt:lpstr>Mapa Oskavy a okolí</vt:lpstr>
      <vt:lpstr>Informace o výskytu lýkožrouta- Oskava a okolí</vt:lpstr>
      <vt:lpstr>Informační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Zak10</dc:creator>
  <cp:lastModifiedBy>Zak10</cp:lastModifiedBy>
  <cp:revision>15</cp:revision>
  <dcterms:created xsi:type="dcterms:W3CDTF">2018-12-18T08:37:58Z</dcterms:created>
  <dcterms:modified xsi:type="dcterms:W3CDTF">2019-02-26T08:42:54Z</dcterms:modified>
</cp:coreProperties>
</file>