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798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0E02D-25A9-4208-8830-75D26E560D14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11642-90C3-4A00-80BF-2DCF2B058F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9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11642-90C3-4A00-80BF-2DCF2B058F3A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98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1AB0-8E39-42DF-A765-9EB8FBBE66B6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40BD-4C19-423B-9BDF-475DE449D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2831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1AB0-8E39-42DF-A765-9EB8FBBE66B6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40BD-4C19-423B-9BDF-475DE449D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3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1AB0-8E39-42DF-A765-9EB8FBBE66B6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40BD-4C19-423B-9BDF-475DE449D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27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1AB0-8E39-42DF-A765-9EB8FBBE66B6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40BD-4C19-423B-9BDF-475DE449D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583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1AB0-8E39-42DF-A765-9EB8FBBE66B6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40BD-4C19-423B-9BDF-475DE449D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04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1AB0-8E39-42DF-A765-9EB8FBBE66B6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40BD-4C19-423B-9BDF-475DE449D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08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1AB0-8E39-42DF-A765-9EB8FBBE66B6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40BD-4C19-423B-9BDF-475DE449D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214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1AB0-8E39-42DF-A765-9EB8FBBE66B6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40BD-4C19-423B-9BDF-475DE449D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629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1AB0-8E39-42DF-A765-9EB8FBBE66B6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40BD-4C19-423B-9BDF-475DE449D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67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1AB0-8E39-42DF-A765-9EB8FBBE66B6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40BD-4C19-423B-9BDF-475DE449D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7646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1AB0-8E39-42DF-A765-9EB8FBBE66B6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D40BD-4C19-423B-9BDF-475DE449D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57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51AB0-8E39-42DF-A765-9EB8FBBE66B6}" type="datetimeFigureOut">
              <a:rPr lang="cs-CZ" smtClean="0"/>
              <a:t>3.1.2019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D40BD-4C19-423B-9BDF-475DE449DC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14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m/url?sa=i&amp;rct=j&amp;q=&amp;esrc=s&amp;source=images&amp;cd=&amp;cad=rja&amp;uact=8&amp;ved=2ahUKEwjx3bXc1ufeAhVQqxoKHcSUAk0QjRx6BAgBEAU&amp;url=https://phys.org/news/2016-06-nano-robots-dna-genetics.html&amp;psig=AOvVaw3jOsqD2uRvB85Rw48Wns7p&amp;ust=1542965004643116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source=images&amp;cd=&amp;cad=rja&amp;uact=8&amp;ved=2ahUKEwis6fea2OfeAhVSVhoKHYofDp4QjRx6BAgBEAU&amp;url=http://slide.tech.sina.com.cn/d/slide_5_453_57688.html&amp;psig=AOvVaw3jOsqD2uRvB85Rw48Wns7p&amp;ust=1542965004643116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it_bHo2efeAhVCXhoKHbNSCjAQjRx6BAgBEAU&amp;url=https://the-gist.org/2015/09/dna-robots-the-medicinal-revolution/&amp;psig=AOvVaw3jOsqD2uRvB85Rw48Wns7p&amp;ust=154296500464311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59954" cy="756084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0879718">
            <a:off x="83281" y="3024450"/>
            <a:ext cx="6364597" cy="1470025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Budoucnost medicíny </a:t>
            </a:r>
            <a:endParaRPr lang="cs-CZ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H="1">
            <a:off x="-1404664" y="6453336"/>
            <a:ext cx="648072" cy="552670"/>
          </a:xfrm>
        </p:spPr>
        <p:txBody>
          <a:bodyPr>
            <a:normAutofit lnSpcReduction="1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97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" y="-22056"/>
            <a:ext cx="9125952" cy="6521861"/>
          </a:xfrm>
        </p:spPr>
      </p:pic>
      <p:sp>
        <p:nvSpPr>
          <p:cNvPr id="5" name="Obdélník 4"/>
          <p:cNvSpPr/>
          <p:nvPr/>
        </p:nvSpPr>
        <p:spPr>
          <a:xfrm>
            <a:off x="1619672" y="1628800"/>
            <a:ext cx="55801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/>
              <a:t>Vysoká úroveň technického řešení robota umožnila lékaři provádět operaci ze vzdáleného místa, bez kontaktu s </a:t>
            </a:r>
            <a:r>
              <a:rPr lang="cs-CZ" sz="3600" dirty="0" smtClean="0"/>
              <a:t>tělem pacienta.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6588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43408"/>
            <a:ext cx="9324528" cy="731743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9344" y="3933056"/>
            <a:ext cx="5904656" cy="3517851"/>
          </a:xfrm>
        </p:spPr>
        <p:txBody>
          <a:bodyPr/>
          <a:lstStyle/>
          <a:p>
            <a:r>
              <a:rPr lang="cs-CZ" dirty="0" smtClean="0"/>
              <a:t>Lékař </a:t>
            </a:r>
            <a:r>
              <a:rPr lang="cs-CZ" dirty="0"/>
              <a:t>provádějící zákrok nemusí stát několik hodin v nepohodlné poloze, ale může v klidu sedět před ovládací konzolí mimo stresové </a:t>
            </a:r>
            <a:r>
              <a:rPr lang="cs-CZ" dirty="0" smtClean="0"/>
              <a:t>prostředí.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525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384"/>
            <a:ext cx="9143999" cy="699177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9" y="260648"/>
            <a:ext cx="4608511" cy="3096344"/>
          </a:xfrm>
        </p:spPr>
        <p:txBody>
          <a:bodyPr>
            <a:normAutofit fontScale="92500"/>
          </a:bodyPr>
          <a:lstStyle/>
          <a:p>
            <a:r>
              <a:rPr lang="cs-CZ" sz="4400" dirty="0">
                <a:solidFill>
                  <a:schemeClr val="bg1"/>
                </a:solidFill>
              </a:rPr>
              <a:t>Další výhodou jsou jistě robotická ramena provádějící operaci.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772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2" y="0"/>
            <a:ext cx="8928993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0717362">
            <a:off x="-612576" y="2348880"/>
            <a:ext cx="8229600" cy="1143000"/>
          </a:xfrm>
        </p:spPr>
        <p:txBody>
          <a:bodyPr>
            <a:normAutofit/>
          </a:bodyPr>
          <a:lstStyle/>
          <a:p>
            <a:r>
              <a:rPr lang="cs-CZ" sz="6600" b="1" dirty="0" smtClean="0"/>
              <a:t>Nevýhody robotů</a:t>
            </a:r>
            <a:endParaRPr lang="cs-CZ" sz="6600" b="1" dirty="0"/>
          </a:p>
        </p:txBody>
      </p:sp>
    </p:spTree>
    <p:extLst>
      <p:ext uri="{BB962C8B-B14F-4D97-AF65-F5344CB8AC3E}">
        <p14:creationId xmlns:p14="http://schemas.microsoft.com/office/powerpoint/2010/main" val="108341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212" y="89912"/>
            <a:ext cx="9239988" cy="6858000"/>
          </a:xfrm>
        </p:spPr>
      </p:pic>
      <p:sp>
        <p:nvSpPr>
          <p:cNvPr id="6" name="Obdélník 5"/>
          <p:cNvSpPr/>
          <p:nvPr/>
        </p:nvSpPr>
        <p:spPr>
          <a:xfrm>
            <a:off x="3203848" y="3518912"/>
            <a:ext cx="48245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dirty="0"/>
              <a:t>Největší nevýhodou chirurgického robota je jeho cena.</a:t>
            </a:r>
          </a:p>
        </p:txBody>
      </p:sp>
    </p:spTree>
    <p:extLst>
      <p:ext uri="{BB962C8B-B14F-4D97-AF65-F5344CB8AC3E}">
        <p14:creationId xmlns:p14="http://schemas.microsoft.com/office/powerpoint/2010/main" val="213368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0"/>
            <a:ext cx="10076238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Zatímco ve světě pracuje v  současné době 3400 robotů, v Česku je jich zatím jen 5.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20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1916832"/>
            <a:ext cx="7571184" cy="1143000"/>
          </a:xfrm>
        </p:spPr>
        <p:txBody>
          <a:bodyPr>
            <a:noAutofit/>
          </a:bodyPr>
          <a:lstStyle/>
          <a:p>
            <a:r>
              <a:rPr lang="cs-CZ" dirty="0" smtClean="0"/>
              <a:t>Roboty</a:t>
            </a:r>
            <a:br>
              <a:rPr lang="cs-CZ" dirty="0" smtClean="0"/>
            </a:br>
            <a:r>
              <a:rPr lang="cs-CZ" dirty="0" smtClean="0"/>
              <a:t>na </a:t>
            </a:r>
            <a:br>
              <a:rPr lang="cs-CZ" dirty="0" smtClean="0"/>
            </a:br>
            <a:r>
              <a:rPr lang="cs-CZ" dirty="0" smtClean="0"/>
              <a:t>operačním sále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892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6984776" cy="2007096"/>
          </a:xfrm>
        </p:spPr>
        <p:txBody>
          <a:bodyPr>
            <a:noAutofit/>
          </a:bodyPr>
          <a:lstStyle/>
          <a:p>
            <a:r>
              <a:rPr lang="pt-BR" sz="4800" dirty="0"/>
              <a:t>580 tisíc operací bylo provedeno roboticky v roce 2014 na celém světě (z toho v Evropě přes 50 tisíc</a:t>
            </a:r>
            <a:r>
              <a:rPr lang="pt-BR" sz="4800" dirty="0" smtClean="0"/>
              <a:t>).</a:t>
            </a:r>
            <a:endParaRPr lang="pt-BR" sz="4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2798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" y="-99392"/>
            <a:ext cx="9144000" cy="695739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9656" y="1628800"/>
            <a:ext cx="8229600" cy="4525963"/>
          </a:xfrm>
        </p:spPr>
        <p:txBody>
          <a:bodyPr>
            <a:normAutofit/>
          </a:bodyPr>
          <a:lstStyle/>
          <a:p>
            <a:r>
              <a:rPr lang="cs-CZ" sz="4400" dirty="0"/>
              <a:t>V Česku bylo od roku 2005 dosud provedeno více než 10 tisíc robotických </a:t>
            </a:r>
            <a:r>
              <a:rPr lang="cs-CZ" sz="4400" dirty="0" smtClean="0"/>
              <a:t>operací.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545941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66936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328489"/>
            <a:ext cx="8229600" cy="4525963"/>
          </a:xfrm>
        </p:spPr>
        <p:txBody>
          <a:bodyPr>
            <a:normAutofit/>
          </a:bodyPr>
          <a:lstStyle/>
          <a:p>
            <a:r>
              <a:rPr lang="cs-CZ" sz="4400" dirty="0"/>
              <a:t>Pět robotů je aktivních v Česku – Nemocnice </a:t>
            </a:r>
            <a:r>
              <a:rPr lang="cs-CZ" sz="4400" dirty="0" err="1"/>
              <a:t>Mostiště</a:t>
            </a:r>
            <a:r>
              <a:rPr lang="cs-CZ" sz="4400" dirty="0"/>
              <a:t>; Ústřední vojenská nemocnice Praha; FN Olomouc; Masarykova nemocnice, Ústí nad Labem, Nemocnice Na Homolce</a:t>
            </a:r>
            <a:r>
              <a:rPr lang="cs-CZ" sz="4400" dirty="0" smtClean="0"/>
              <a:t>.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39058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roboti</a:t>
            </a:r>
            <a:endParaRPr lang="cs-CZ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Výsledek obrázku pro DNA robo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06" y="1772815"/>
            <a:ext cx="6707385" cy="558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6275040" cy="42050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effectLst/>
              </a:rPr>
              <a:t>Myšlenka vývoje mikroskopických strojů, které by prováděly složité operace přímo uvnitř našeho těla není rozhodně nová. Nyní byl v tomto oboru zaznamenán výrazný pokrok, když se vědcům podařilo vytvořit DNA roboty, kteří přepravují molekulární náklad. Jedná se tak možná o počátek nového věku medicíny.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2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.033 0.027 0.06 0.06 0.06 C 0.099 0.06 0.113 0.03 0.119 0.012 L 0.125 -0.012 C 0.131 -0.03 0.146 -0.06 0.19 -0.06 C 0.218 -0.06 0.25 -0.033 0.25 0 C 0.25 0.033 0.218 0.06 0.19 0.06 C 0.146 0.06 0.131 0.03 0.125 0.012 L 0.119 -0.012 C 0.113 -0.03 0.099 -0.06 0.06 -0.06 C 0.027 -0.06 0 -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054"/>
            <a:ext cx="9252520" cy="707105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204864" y="548680"/>
            <a:ext cx="8229600" cy="1143000"/>
          </a:xfrm>
        </p:spPr>
        <p:txBody>
          <a:bodyPr/>
          <a:lstStyle/>
          <a:p>
            <a:r>
              <a:rPr lang="cs-CZ" dirty="0" smtClean="0"/>
              <a:t>Zdroje: 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051720" y="7647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http://ceskapozice.lidovky.cz/roboticke-operace-se-dosud-nedostaly-mezi-zdravotni-vykony-pl2-/tema.aspx?c=A160117_181023_pozice-tema_lube</a:t>
            </a:r>
          </a:p>
        </p:txBody>
      </p:sp>
      <p:sp>
        <p:nvSpPr>
          <p:cNvPr id="6" name="Obdélník 5"/>
          <p:cNvSpPr/>
          <p:nvPr/>
        </p:nvSpPr>
        <p:spPr>
          <a:xfrm>
            <a:off x="1907704" y="24766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http://edi.fmph.uniba.sk/~winczer/SocialneAspekty/HlavcsekMedicinskeRoboty.htm</a:t>
            </a:r>
          </a:p>
        </p:txBody>
      </p:sp>
    </p:spTree>
    <p:extLst>
      <p:ext uri="{BB962C8B-B14F-4D97-AF65-F5344CB8AC3E}">
        <p14:creationId xmlns:p14="http://schemas.microsoft.com/office/powerpoint/2010/main" val="3340999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80" y="-157668"/>
            <a:ext cx="9125324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332656" y="-99392"/>
            <a:ext cx="189735" cy="504056"/>
          </a:xfrm>
        </p:spPr>
        <p:txBody>
          <a:bodyPr>
            <a:normAutofit/>
          </a:bodyPr>
          <a:lstStyle/>
          <a:p>
            <a:endParaRPr lang="cs-CZ" sz="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21020622">
            <a:off x="822770" y="2212070"/>
            <a:ext cx="8229600" cy="4930627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  <a:effectLst/>
              </a:rPr>
              <a:t>Každý robot vyrobený z jediné molekuly DNA, byl vybaven nohami pro chůzi a pažemi pro zvedání nákladu.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ýsledek obrázku pro DNA robot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48" y="-99392"/>
            <a:ext cx="10252144" cy="7272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16632" y="2852936"/>
            <a:ext cx="730424" cy="508918"/>
          </a:xfrm>
        </p:spPr>
        <p:txBody>
          <a:bodyPr>
            <a:normAutofit/>
          </a:bodyPr>
          <a:lstStyle/>
          <a:p>
            <a:r>
              <a:rPr lang="cs-CZ" sz="800" dirty="0" smtClean="0"/>
              <a:t> </a:t>
            </a:r>
            <a:endParaRPr lang="cs-CZ" sz="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21099453">
            <a:off x="285037" y="1020584"/>
            <a:ext cx="7774735" cy="2119550"/>
          </a:xfrm>
        </p:spPr>
        <p:txBody>
          <a:bodyPr>
            <a:normAutofit/>
          </a:bodyPr>
          <a:lstStyle/>
          <a:p>
            <a:pPr lvl="2"/>
            <a:r>
              <a:rPr lang="cs-CZ" sz="3200" dirty="0" smtClean="0">
                <a:solidFill>
                  <a:schemeClr val="bg1"/>
                </a:solidFill>
                <a:effectLst/>
              </a:rPr>
              <a:t>DNA robot měl na výšku pouze 20 nanometrů, přičemž jeden jeho krok měl délku 6 nanometrů. 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6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62473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Další novinkou jsou operující roboti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0" y="1556792"/>
            <a:ext cx="8229600" cy="4525963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nemocnicích po celém světě přibývá lékařských robotů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Ze stejného důvodu jako v jiných oborech – jsou rychlejší i přesnější než lidé. A také </a:t>
            </a:r>
            <a:r>
              <a:rPr lang="cs-CZ" dirty="0" smtClean="0"/>
              <a:t>lacinější.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913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00" y="97056"/>
            <a:ext cx="9001000" cy="6760944"/>
          </a:xfrm>
        </p:spPr>
      </p:pic>
      <p:sp>
        <p:nvSpPr>
          <p:cNvPr id="5" name="Obdélník 4"/>
          <p:cNvSpPr/>
          <p:nvPr/>
        </p:nvSpPr>
        <p:spPr>
          <a:xfrm rot="483572">
            <a:off x="4572001" y="839897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200" dirty="0"/>
              <a:t>Díky stále kvalitnějším technologiím jsou stroje stále úspěšnější i v oborech, které jim doposud byly uzavřené.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16016" y="3695183"/>
            <a:ext cx="4104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Týká se to například operací šedého zákalu.</a:t>
            </a:r>
          </a:p>
        </p:txBody>
      </p:sp>
    </p:spTree>
    <p:extLst>
      <p:ext uri="{BB962C8B-B14F-4D97-AF65-F5344CB8AC3E}">
        <p14:creationId xmlns:p14="http://schemas.microsoft.com/office/powerpoint/2010/main" val="99222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52520" cy="6957392"/>
          </a:xfrm>
        </p:spPr>
      </p:pic>
      <p:sp>
        <p:nvSpPr>
          <p:cNvPr id="13" name="Obdélník 12"/>
          <p:cNvSpPr/>
          <p:nvPr/>
        </p:nvSpPr>
        <p:spPr>
          <a:xfrm>
            <a:off x="5148064" y="1268760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/>
              <a:t>Operace šedého zákalu je v principu poměrně jednoduchá, v realitě ovšem nesmírně složitá.</a:t>
            </a:r>
          </a:p>
        </p:txBody>
      </p:sp>
    </p:spTree>
    <p:extLst>
      <p:ext uri="{BB962C8B-B14F-4D97-AF65-F5344CB8AC3E}">
        <p14:creationId xmlns:p14="http://schemas.microsoft.com/office/powerpoint/2010/main" val="10126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468544" cy="6858000"/>
          </a:xfrm>
        </p:spPr>
      </p:pic>
      <p:sp>
        <p:nvSpPr>
          <p:cNvPr id="7" name="Obdélník 6"/>
          <p:cNvSpPr/>
          <p:nvPr/>
        </p:nvSpPr>
        <p:spPr>
          <a:xfrm>
            <a:off x="3491880" y="116632"/>
            <a:ext cx="50405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Proto vznikl robot Axsis, dálkově ovládaný stroj se dvěma pažemi, který může operovat mnohem </a:t>
            </a:r>
            <a:r>
              <a:rPr lang="cs-CZ" sz="3200" dirty="0" smtClean="0">
                <a:solidFill>
                  <a:schemeClr val="bg1"/>
                </a:solidFill>
              </a:rPr>
              <a:t>přesněji.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" y="-99392"/>
            <a:ext cx="9144000" cy="7056784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 rot="21149351">
            <a:off x="1304105" y="1571179"/>
            <a:ext cx="8229600" cy="4525963"/>
          </a:xfrm>
        </p:spPr>
        <p:txBody>
          <a:bodyPr>
            <a:normAutofit/>
          </a:bodyPr>
          <a:lstStyle/>
          <a:p>
            <a:r>
              <a:rPr lang="cs-CZ" sz="8000" b="1" dirty="0" smtClean="0">
                <a:solidFill>
                  <a:srgbClr val="0070C0"/>
                </a:solidFill>
              </a:rPr>
              <a:t>Výhody robotů </a:t>
            </a:r>
            <a:endParaRPr lang="cs-CZ" sz="8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7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331</Words>
  <Application>Microsoft Office PowerPoint</Application>
  <PresentationFormat>Předvádění na obrazovce (4:3)</PresentationFormat>
  <Paragraphs>33</Paragraphs>
  <Slides>20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Budoucnost medicíny </vt:lpstr>
      <vt:lpstr>DNA roboti</vt:lpstr>
      <vt:lpstr>Prezentace aplikace PowerPoint</vt:lpstr>
      <vt:lpstr> </vt:lpstr>
      <vt:lpstr>Další novinkou jsou operující roboti</vt:lpstr>
      <vt:lpstr> </vt:lpstr>
      <vt:lpstr> 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Nevýhody robotů</vt:lpstr>
      <vt:lpstr>Prezentace aplikace PowerPoint</vt:lpstr>
      <vt:lpstr>Zatímco ve světě pracuje v  současné době 3400 robotů, v Česku je jich zatím jen 5.</vt:lpstr>
      <vt:lpstr>Roboty na  operačním sále</vt:lpstr>
      <vt:lpstr>580 tisíc operací bylo provedeno roboticky v roce 2014 na celém světě (z toho v Evropě přes 50 tisíc).</vt:lpstr>
      <vt:lpstr>Prezentace aplikace PowerPoint</vt:lpstr>
      <vt:lpstr>Prezentace aplikace PowerPoint</vt:lpstr>
      <vt:lpstr>Zdroje: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Budoucnost medicíny</dc:title>
  <dc:creator>Zak01</dc:creator>
  <cp:lastModifiedBy>Zak02</cp:lastModifiedBy>
  <cp:revision>16</cp:revision>
  <dcterms:created xsi:type="dcterms:W3CDTF">2018-11-22T09:18:50Z</dcterms:created>
  <dcterms:modified xsi:type="dcterms:W3CDTF">2019-01-03T09:57:06Z</dcterms:modified>
</cp:coreProperties>
</file>