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6" r:id="rId15"/>
    <p:sldId id="277" r:id="rId16"/>
    <p:sldId id="278" r:id="rId17"/>
    <p:sldId id="279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D862A38-50DA-4A34-829E-DC1ECCA9FDD5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7"/>
            <p14:sldId id="268"/>
            <p14:sldId id="269"/>
            <p14:sldId id="270"/>
            <p14:sldId id="276"/>
            <p14:sldId id="277"/>
            <p14:sldId id="278"/>
            <p14:sldId id="279"/>
            <p14:sldId id="271"/>
            <p14:sldId id="272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E7B5-A8F2-434B-84A6-1E0FA6FF6D19}" type="datetimeFigureOut">
              <a:rPr lang="cs-CZ" smtClean="0"/>
              <a:t>13.12.2018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F5AE-67CC-4459-9966-51EB8298343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E7B5-A8F2-434B-84A6-1E0FA6FF6D19}" type="datetimeFigureOut">
              <a:rPr lang="cs-CZ" smtClean="0"/>
              <a:t>13.12.2018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F5AE-67CC-4459-9966-51EB8298343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E7B5-A8F2-434B-84A6-1E0FA6FF6D19}" type="datetimeFigureOut">
              <a:rPr lang="cs-CZ" smtClean="0"/>
              <a:t>13.12.2018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F5AE-67CC-4459-9966-51EB8298343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E7B5-A8F2-434B-84A6-1E0FA6FF6D19}" type="datetimeFigureOut">
              <a:rPr lang="cs-CZ" smtClean="0"/>
              <a:t>13.12.2018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F5AE-67CC-4459-9966-51EB8298343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E7B5-A8F2-434B-84A6-1E0FA6FF6D19}" type="datetimeFigureOut">
              <a:rPr lang="cs-CZ" smtClean="0"/>
              <a:t>13.12.2018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F5AE-67CC-4459-9966-51EB8298343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E7B5-A8F2-434B-84A6-1E0FA6FF6D19}" type="datetimeFigureOut">
              <a:rPr lang="cs-CZ" smtClean="0"/>
              <a:t>13.12.2018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F5AE-67CC-4459-9966-51EB8298343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E7B5-A8F2-434B-84A6-1E0FA6FF6D19}" type="datetimeFigureOut">
              <a:rPr lang="cs-CZ" smtClean="0"/>
              <a:t>13.12.2018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F5AE-67CC-4459-9966-51EB8298343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E7B5-A8F2-434B-84A6-1E0FA6FF6D19}" type="datetimeFigureOut">
              <a:rPr lang="cs-CZ" smtClean="0"/>
              <a:t>13.12.2018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78F5AE-67CC-4459-9966-51EB8298343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E7B5-A8F2-434B-84A6-1E0FA6FF6D19}" type="datetimeFigureOut">
              <a:rPr lang="cs-CZ" smtClean="0"/>
              <a:t>13.12.2018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F5AE-67CC-4459-9966-51EB8298343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E7B5-A8F2-434B-84A6-1E0FA6FF6D19}" type="datetimeFigureOut">
              <a:rPr lang="cs-CZ" smtClean="0"/>
              <a:t>13.12.2018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E78F5AE-67CC-4459-9966-51EB8298343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646E7B5-A8F2-434B-84A6-1E0FA6FF6D19}" type="datetimeFigureOut">
              <a:rPr lang="cs-CZ" smtClean="0"/>
              <a:t>13.12.2018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F5AE-67CC-4459-9966-51EB8298343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646E7B5-A8F2-434B-84A6-1E0FA6FF6D19}" type="datetimeFigureOut">
              <a:rPr lang="cs-CZ" smtClean="0"/>
              <a:t>13.12.2018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E78F5AE-67CC-4459-9966-51EB8298343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5975992" cy="1273696"/>
          </a:xfrm>
        </p:spPr>
        <p:txBody>
          <a:bodyPr>
            <a:normAutofit fontScale="90000"/>
          </a:bodyPr>
          <a:lstStyle/>
          <a:p>
            <a:r>
              <a:rPr lang="cs-CZ" b="0" dirty="0">
                <a:effectLst/>
              </a:rPr>
              <a:t>Automobilový </a:t>
            </a:r>
            <a:r>
              <a:rPr lang="cs-CZ" b="0" dirty="0" smtClean="0">
                <a:effectLst/>
              </a:rPr>
              <a:t>průmysl</a:t>
            </a:r>
            <a:r>
              <a:rPr lang="cs-CZ" b="0" dirty="0">
                <a:effectLst/>
              </a:rPr>
              <a:t/>
            </a:r>
            <a:br>
              <a:rPr lang="cs-CZ" b="0" dirty="0">
                <a:effectLst/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5363086" cy="1596156"/>
          </a:xfrm>
        </p:spPr>
        <p:txBody>
          <a:bodyPr/>
          <a:lstStyle/>
          <a:p>
            <a:pPr algn="l"/>
            <a:r>
              <a:rPr lang="cs-CZ" b="1" dirty="0"/>
              <a:t>Automobilový průmysl</a:t>
            </a:r>
            <a:r>
              <a:rPr lang="cs-CZ" dirty="0"/>
              <a:t> je strojírenské </a:t>
            </a:r>
            <a:r>
              <a:rPr lang="cs-CZ" dirty="0" smtClean="0"/>
              <a:t>průmyslové</a:t>
            </a:r>
            <a:r>
              <a:rPr lang="cs-CZ" dirty="0"/>
              <a:t> odvětví, které se zabývá vývojem, výrobou, marketingem a prodejem motorových vozidel.</a:t>
            </a:r>
          </a:p>
        </p:txBody>
      </p:sp>
      <p:pic>
        <p:nvPicPr>
          <p:cNvPr id="1028" name="Picture 4" descr="VÃ½sledek obrÃ¡zku pro au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6215063" cy="349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983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1"/>
            <a:ext cx="7467600" cy="2016224"/>
          </a:xfrm>
        </p:spPr>
        <p:txBody>
          <a:bodyPr/>
          <a:lstStyle/>
          <a:p>
            <a:r>
              <a:rPr lang="cs-CZ" dirty="0" smtClean="0"/>
              <a:t>Jak </a:t>
            </a:r>
            <a:r>
              <a:rPr lang="cs-CZ" dirty="0"/>
              <a:t>víme, tato paliva se vyrábějí z ropy a jejich spalováním vzniká velké množství různých druhů škodlivin.</a:t>
            </a:r>
          </a:p>
        </p:txBody>
      </p:sp>
      <p:pic>
        <p:nvPicPr>
          <p:cNvPr id="3074" name="Picture 2" descr="VÃ½sledek obrÃ¡zku pro saints row 3 flying bi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7462863" cy="419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62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7467600" cy="1152127"/>
          </a:xfrm>
        </p:spPr>
        <p:txBody>
          <a:bodyPr/>
          <a:lstStyle/>
          <a:p>
            <a:r>
              <a:rPr lang="cs-CZ" dirty="0"/>
              <a:t>Existují však i jiné možnosti, jak pohánět dopravní prostředky.</a:t>
            </a:r>
          </a:p>
        </p:txBody>
      </p:sp>
      <p:pic>
        <p:nvPicPr>
          <p:cNvPr id="4098" name="Picture 2" descr="VÃ½sledek obrÃ¡zku pro flying 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7173516" cy="478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06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5"/>
            <a:ext cx="7467600" cy="172819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Jedním ze způsobů, jak dosáhnout ekologičtějšího provozu a menší zátěže životního prostředí, je použití alternativních paliv.</a:t>
            </a:r>
          </a:p>
        </p:txBody>
      </p:sp>
      <p:pic>
        <p:nvPicPr>
          <p:cNvPr id="5122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6988430" cy="46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7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7"/>
            <a:ext cx="7467600" cy="1872208"/>
          </a:xfrm>
        </p:spPr>
        <p:txBody>
          <a:bodyPr/>
          <a:lstStyle/>
          <a:p>
            <a:r>
              <a:rPr lang="cs-CZ" dirty="0"/>
              <a:t>Alternativní paliva se dělí na plynná (LPG, CNG, vodík) a kapalná (biopaliva a jejich směsi).</a:t>
            </a:r>
          </a:p>
        </p:txBody>
      </p:sp>
      <p:pic>
        <p:nvPicPr>
          <p:cNvPr id="6146" name="Picture 2" descr="VÃ½sledek obrÃ¡zku pro doprava budoucn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72" y="2564904"/>
            <a:ext cx="6695397" cy="376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05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04664"/>
            <a:ext cx="7467600" cy="2304256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LPG</a:t>
            </a:r>
            <a:r>
              <a:rPr lang="cs-CZ" dirty="0"/>
              <a:t> (z angličtiny Liquified Petroleum Gas) </a:t>
            </a:r>
            <a:r>
              <a:rPr lang="cs-CZ" dirty="0" smtClean="0"/>
              <a:t>neboli zkapalněný</a:t>
            </a:r>
            <a:r>
              <a:rPr lang="cs-CZ" dirty="0"/>
              <a:t> ropný plyn </a:t>
            </a:r>
            <a:r>
              <a:rPr lang="cs-CZ" dirty="0" smtClean="0"/>
              <a:t>je směs</a:t>
            </a:r>
            <a:r>
              <a:rPr lang="cs-CZ" dirty="0"/>
              <a:t> uhlovodíkových plynů používaná jako palivo do spalovacích </a:t>
            </a:r>
            <a:r>
              <a:rPr lang="cs-CZ" dirty="0" smtClean="0"/>
              <a:t>spotřebičů a </a:t>
            </a:r>
            <a:r>
              <a:rPr lang="cs-CZ" dirty="0"/>
              <a:t>vozidel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050" name="Picture 2" descr="VÃ½sledek obrÃ¡zku pro l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9"/>
            <a:ext cx="453083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l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667" y1="20667" x2="40667" y2="20667"/>
                        <a14:foregroundMark x1="38556" y1="17500" x2="38556" y2="17500"/>
                        <a14:foregroundMark x1="37778" y1="20333" x2="37778" y2="20333"/>
                        <a14:foregroundMark x1="41111" y1="88000" x2="41111" y2="88000"/>
                        <a14:foregroundMark x1="46333" y1="12000" x2="46333" y2="12000"/>
                        <a14:foregroundMark x1="46222" y1="11500" x2="46222" y2="11500"/>
                        <a14:foregroundMark x1="46222" y1="11500" x2="46222" y2="11500"/>
                        <a14:foregroundMark x1="46000" y1="11500" x2="46000" y2="11500"/>
                        <a14:foregroundMark x1="46000" y1="11500" x2="46000" y2="11500"/>
                        <a14:foregroundMark x1="46000" y1="11500" x2="46000" y2="11500"/>
                        <a14:foregroundMark x1="46000" y1="11500" x2="46000" y2="1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46191"/>
            <a:ext cx="5224128" cy="348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91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1"/>
            <a:ext cx="7467600" cy="3096344"/>
          </a:xfrm>
        </p:spPr>
        <p:txBody>
          <a:bodyPr/>
          <a:lstStyle/>
          <a:p>
            <a:pPr marL="36576" indent="0">
              <a:buNone/>
            </a:pPr>
            <a:r>
              <a:rPr lang="cs-CZ" b="1" dirty="0"/>
              <a:t>CNG</a:t>
            </a:r>
            <a:r>
              <a:rPr lang="cs-CZ" dirty="0"/>
              <a:t> (anglicky </a:t>
            </a:r>
            <a:r>
              <a:rPr lang="cs-CZ" b="1" dirty="0"/>
              <a:t>C</a:t>
            </a:r>
            <a:r>
              <a:rPr lang="cs-CZ" dirty="0"/>
              <a:t>ompressed </a:t>
            </a:r>
            <a:r>
              <a:rPr lang="cs-CZ" b="1" dirty="0"/>
              <a:t>N</a:t>
            </a:r>
            <a:r>
              <a:rPr lang="cs-CZ" dirty="0"/>
              <a:t>atural </a:t>
            </a:r>
            <a:r>
              <a:rPr lang="cs-CZ" b="1" dirty="0"/>
              <a:t>G</a:t>
            </a:r>
            <a:r>
              <a:rPr lang="cs-CZ" dirty="0"/>
              <a:t>as</a:t>
            </a:r>
            <a:r>
              <a:rPr lang="cs-CZ" dirty="0" smtClean="0"/>
              <a:t>) </a:t>
            </a:r>
            <a:r>
              <a:rPr lang="cs-CZ" dirty="0"/>
              <a:t>je stlačený zemní plyn (metan). Používá se jako palivo pro pohon motorových vozidel a je považován za relativně čistější alternativu k benzínu a motorové naftě, ale také k LPG.</a:t>
            </a:r>
            <a:endParaRPr lang="cs-CZ" dirty="0"/>
          </a:p>
        </p:txBody>
      </p:sp>
      <p:pic>
        <p:nvPicPr>
          <p:cNvPr id="1026" name="Picture 2" descr="VÃ½sledek obrÃ¡zku pro cng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5087888" cy="341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2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467600" cy="3384375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Vodík</a:t>
            </a:r>
            <a:r>
              <a:rPr lang="cs-CZ" dirty="0"/>
              <a:t> (chemická značka </a:t>
            </a:r>
            <a:r>
              <a:rPr lang="cs-CZ" b="1" dirty="0"/>
              <a:t>H</a:t>
            </a:r>
            <a:r>
              <a:rPr lang="cs-CZ" dirty="0"/>
              <a:t> latinsky Hydrogenium) je nejlehčí a nejjednodušší plynný chemický prvek, tvořící převážnou část hmoty ve vesmíru. Má široké praktické využití jako zdroj energie, redukční činidlo v chemické syntéze nebo metalurgii a také jako náplň meteorologických a pouťových balonů a do 30. let 20. století i vzducholodí.</a:t>
            </a:r>
            <a:endParaRPr lang="cs-CZ" dirty="0"/>
          </a:p>
        </p:txBody>
      </p:sp>
      <p:pic>
        <p:nvPicPr>
          <p:cNvPr id="3074" name="Picture 2" descr="VÃ½sledek obrÃ¡zku pro vodikova paliva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28852"/>
            <a:ext cx="5490270" cy="30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01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9"/>
            <a:ext cx="7467600" cy="2232248"/>
          </a:xfrm>
        </p:spPr>
        <p:txBody>
          <a:bodyPr/>
          <a:lstStyle/>
          <a:p>
            <a:r>
              <a:rPr lang="cs-CZ" b="1" dirty="0"/>
              <a:t>Biopaliva</a:t>
            </a:r>
            <a:r>
              <a:rPr lang="cs-CZ" dirty="0"/>
              <a:t> jsou paliva vzniklá cílenou výrobou či přípravou z biomasy a biologického odpadu. Představují jeden ze způsobů využití biomasy.</a:t>
            </a:r>
            <a:endParaRPr lang="cs-CZ" dirty="0"/>
          </a:p>
        </p:txBody>
      </p:sp>
      <p:pic>
        <p:nvPicPr>
          <p:cNvPr id="4098" name="Picture 2" descr="VÃ½sledek obrÃ¡zku pro biopaliva a jejich smÄsi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50624"/>
            <a:ext cx="3384376" cy="385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64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7"/>
            <a:ext cx="7467600" cy="230425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Způsob jejich získávání a zejména jejich vlastnosti, mající příznivý vliv na proces spalování a škodlivost jeho produktů – </a:t>
            </a:r>
            <a:r>
              <a:rPr lang="cs-CZ" b="1" dirty="0"/>
              <a:t>emisí</a:t>
            </a:r>
            <a:r>
              <a:rPr lang="cs-CZ" dirty="0"/>
              <a:t>, je předurčují k tomu být palivy budoucnosti.</a:t>
            </a:r>
          </a:p>
        </p:txBody>
      </p:sp>
      <p:pic>
        <p:nvPicPr>
          <p:cNvPr id="7170" name="Picture 2" descr="VÃ½sledek obrÃ¡zku pro doprava budoucn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6048672" cy="353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11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5"/>
            <a:ext cx="7467600" cy="1800199"/>
          </a:xfrm>
        </p:spPr>
        <p:txBody>
          <a:bodyPr/>
          <a:lstStyle/>
          <a:p>
            <a:r>
              <a:rPr lang="cs-CZ" dirty="0"/>
              <a:t>Jejich výhoda spočívá zejména v tom, že nepředstavují, až na výjimky, změnu technologie pohonu.</a:t>
            </a:r>
          </a:p>
        </p:txBody>
      </p:sp>
      <p:pic>
        <p:nvPicPr>
          <p:cNvPr id="8194" name="Picture 2" descr="VÃ½sledek obrÃ¡zku pro doprava budoucn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5904656" cy="442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4698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505475"/>
          </a:xfrm>
        </p:spPr>
        <p:txBody>
          <a:bodyPr/>
          <a:lstStyle/>
          <a:p>
            <a:r>
              <a:rPr lang="cs-CZ" dirty="0"/>
              <a:t>Jmenovitě do tohoto odvětví patří všechny automobilky, ale také jejich subdodavatelé.</a:t>
            </a:r>
          </a:p>
        </p:txBody>
      </p:sp>
      <p:pic>
        <p:nvPicPr>
          <p:cNvPr id="2050" name="Picture 2" descr="VÃ½sledek obrÃ¡zku pro au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20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260649"/>
            <a:ext cx="7467600" cy="424847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Pomocí </a:t>
            </a:r>
            <a:r>
              <a:rPr lang="cs-CZ" dirty="0"/>
              <a:t>nenáročných úprav klasického </a:t>
            </a:r>
            <a:r>
              <a:rPr lang="cs-CZ" b="1" dirty="0"/>
              <a:t>spalovacího motoru</a:t>
            </a:r>
            <a:r>
              <a:rPr lang="cs-CZ" dirty="0"/>
              <a:t>, nebo dodatečnou instalací některých prvků, lze jednoduše dosáhnout omezení limitovaných emisí (</a:t>
            </a:r>
            <a:r>
              <a:rPr lang="cs-CZ" b="1" dirty="0" smtClean="0"/>
              <a:t>oxid </a:t>
            </a:r>
            <a:r>
              <a:rPr lang="cs-CZ" b="1" dirty="0"/>
              <a:t>uhelnatý</a:t>
            </a:r>
            <a:r>
              <a:rPr lang="cs-CZ" dirty="0"/>
              <a:t> (CO), </a:t>
            </a:r>
            <a:r>
              <a:rPr lang="cs-CZ" b="1" dirty="0"/>
              <a:t>uhlovodíky</a:t>
            </a:r>
            <a:r>
              <a:rPr lang="cs-CZ" dirty="0"/>
              <a:t>, </a:t>
            </a:r>
            <a:r>
              <a:rPr lang="cs-CZ" b="1" dirty="0"/>
              <a:t>oxidy dusíku</a:t>
            </a:r>
            <a:r>
              <a:rPr lang="cs-CZ" dirty="0"/>
              <a:t> (NO</a:t>
            </a:r>
            <a:r>
              <a:rPr lang="cs-CZ" baseline="-25000" dirty="0"/>
              <a:t>x</a:t>
            </a:r>
            <a:r>
              <a:rPr lang="cs-CZ" dirty="0"/>
              <a:t>), </a:t>
            </a:r>
            <a:r>
              <a:rPr lang="cs-CZ" b="1" dirty="0"/>
              <a:t>pevné částice</a:t>
            </a:r>
            <a:r>
              <a:rPr lang="cs-CZ" dirty="0"/>
              <a:t> (PM), dalších znečišťujících látek (např. </a:t>
            </a:r>
            <a:r>
              <a:rPr lang="cs-CZ" b="1" dirty="0"/>
              <a:t>polyaromatické uhlovodíky</a:t>
            </a:r>
            <a:r>
              <a:rPr lang="cs-CZ" dirty="0"/>
              <a:t> – PAU) a </a:t>
            </a:r>
            <a:r>
              <a:rPr lang="cs-CZ" b="1" dirty="0"/>
              <a:t>skleníkových plynů</a:t>
            </a:r>
            <a:r>
              <a:rPr lang="cs-CZ" dirty="0"/>
              <a:t>, zejména </a:t>
            </a:r>
            <a:r>
              <a:rPr lang="cs-CZ" b="1" dirty="0"/>
              <a:t>oxidu uhličitého</a:t>
            </a:r>
            <a:r>
              <a:rPr lang="cs-CZ" dirty="0"/>
              <a:t> (CO</a:t>
            </a:r>
            <a:r>
              <a:rPr lang="cs-CZ" baseline="-25000" dirty="0"/>
              <a:t>2</a:t>
            </a:r>
            <a:r>
              <a:rPr lang="cs-CZ" dirty="0"/>
              <a:t>).</a:t>
            </a:r>
          </a:p>
        </p:txBody>
      </p:sp>
      <p:pic>
        <p:nvPicPr>
          <p:cNvPr id="9218" name="Picture 2" descr="VÃ½sledek obrÃ¡zku pro doprava budoucn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34290"/>
            <a:ext cx="4879851" cy="293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6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0649"/>
            <a:ext cx="7467600" cy="2304256"/>
          </a:xfrm>
        </p:spPr>
        <p:txBody>
          <a:bodyPr/>
          <a:lstStyle/>
          <a:p>
            <a:r>
              <a:rPr lang="cs-CZ" dirty="0"/>
              <a:t>Proto je podpora alternativních paliv jedním z pilířů </a:t>
            </a:r>
            <a:r>
              <a:rPr lang="cs-CZ" b="1" dirty="0"/>
              <a:t>udržitelné dopravy</a:t>
            </a:r>
            <a:r>
              <a:rPr lang="cs-CZ" dirty="0"/>
              <a:t> směřující k ekologicky i ekonomicky výhodnějším řešením.</a:t>
            </a:r>
          </a:p>
        </p:txBody>
      </p:sp>
      <p:pic>
        <p:nvPicPr>
          <p:cNvPr id="10242" name="Picture 2" descr="VÃ½sledek obrÃ¡zku pro doprava budoucn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594437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32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Ã½sledek obrÃ¡zku pro looney tunes kon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14111"/>
            <a:ext cx="113270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26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505475"/>
          </a:xfrm>
        </p:spPr>
        <p:txBody>
          <a:bodyPr/>
          <a:lstStyle/>
          <a:p>
            <a:r>
              <a:rPr lang="cs-CZ" dirty="0"/>
              <a:t> Největší světovou automobilkou je Toyota (podle tržeb i počtu prodaných vozů), která na pomyslném trůnu vystřídala General Motors v roce 2008 (po 27 letech).</a:t>
            </a:r>
          </a:p>
        </p:txBody>
      </p:sp>
      <p:pic>
        <p:nvPicPr>
          <p:cNvPr id="3074" name="Picture 2" descr="VÃ½sledek obrÃ¡zku pro au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47625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0797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505475"/>
          </a:xfrm>
        </p:spPr>
        <p:txBody>
          <a:bodyPr/>
          <a:lstStyle/>
          <a:p>
            <a:r>
              <a:rPr lang="cs-CZ" dirty="0"/>
              <a:t>Největším subdodavatelem je německý strojírenský gigant Bosch, který má obchodní vztahy v podstatě se všemi světovými automobilkami.</a:t>
            </a:r>
          </a:p>
        </p:txBody>
      </p:sp>
      <p:pic>
        <p:nvPicPr>
          <p:cNvPr id="4098" name="Picture 2" descr="VÃ½sledek obrÃ¡zku pro au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2314"/>
            <a:ext cx="6576517" cy="415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22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7467600" cy="5577483"/>
          </a:xfrm>
        </p:spPr>
        <p:txBody>
          <a:bodyPr/>
          <a:lstStyle/>
          <a:p>
            <a:r>
              <a:rPr lang="cs-CZ" dirty="0"/>
              <a:t> Automobilový průmysl úzce souvisí také se strojírenským, elektrotechnickým a chemickým průmyslem.</a:t>
            </a:r>
          </a:p>
        </p:txBody>
      </p:sp>
      <p:pic>
        <p:nvPicPr>
          <p:cNvPr id="5122" name="Picture 2" descr="VÃ½sledek obrÃ¡zku pro au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7"/>
            <a:ext cx="5601097" cy="374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61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7467600" cy="5361459"/>
          </a:xfrm>
        </p:spPr>
        <p:txBody>
          <a:bodyPr/>
          <a:lstStyle/>
          <a:p>
            <a:r>
              <a:rPr lang="cs-CZ" dirty="0"/>
              <a:t>Je na něm také z velké části závislý těžební a hutnický průmysl.</a:t>
            </a:r>
          </a:p>
        </p:txBody>
      </p:sp>
      <p:pic>
        <p:nvPicPr>
          <p:cNvPr id="6146" name="Picture 2" descr="VÃ½sledek obrÃ¡zku pro au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916832"/>
            <a:ext cx="653201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19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7467600" cy="5433467"/>
          </a:xfrm>
        </p:spPr>
        <p:txBody>
          <a:bodyPr/>
          <a:lstStyle/>
          <a:p>
            <a:r>
              <a:rPr lang="cs-CZ" dirty="0"/>
              <a:t> V roce 2010 bylo ve světě vyrobeno téměř 78 milionů motorových vozidel, což je oproti předchozímu roku </a:t>
            </a:r>
            <a:r>
              <a:rPr lang="cs-CZ" dirty="0" smtClean="0"/>
              <a:t>vzrostlo </a:t>
            </a:r>
            <a:r>
              <a:rPr lang="cs-CZ" dirty="0"/>
              <a:t>o 25,8 %.</a:t>
            </a:r>
          </a:p>
        </p:txBody>
      </p:sp>
      <p:pic>
        <p:nvPicPr>
          <p:cNvPr id="7170" name="Picture 2" descr="VÃ½sledek obrÃ¡zku pro au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19"/>
            <a:ext cx="7128792" cy="346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89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7467600" cy="5361459"/>
          </a:xfrm>
        </p:spPr>
        <p:txBody>
          <a:bodyPr/>
          <a:lstStyle/>
          <a:p>
            <a:r>
              <a:rPr lang="cs-CZ" dirty="0"/>
              <a:t>Celosvětově je v provozu přes 1 mld. automobilů.</a:t>
            </a:r>
          </a:p>
        </p:txBody>
      </p:sp>
      <p:pic>
        <p:nvPicPr>
          <p:cNvPr id="8194" name="Picture 2" descr="VÃ½sledek obrÃ¡zku pro au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717121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03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7625"/>
            <a:ext cx="7467600" cy="1581216"/>
          </a:xfrm>
        </p:spPr>
        <p:txBody>
          <a:bodyPr/>
          <a:lstStyle/>
          <a:p>
            <a:r>
              <a:rPr lang="cs-CZ" dirty="0"/>
              <a:t>Naprostá většina automobilů dnes využívá ke svému pohonu motory spalující </a:t>
            </a:r>
            <a:r>
              <a:rPr lang="cs-CZ" b="1" dirty="0"/>
              <a:t>benzín</a:t>
            </a:r>
            <a:r>
              <a:rPr lang="cs-CZ" dirty="0"/>
              <a:t> nebo </a:t>
            </a:r>
            <a:r>
              <a:rPr lang="cs-CZ" b="1" dirty="0"/>
              <a:t>naftu</a:t>
            </a:r>
            <a:r>
              <a:rPr lang="cs-CZ" dirty="0"/>
              <a:t>.</a:t>
            </a:r>
          </a:p>
        </p:txBody>
      </p:sp>
      <p:pic>
        <p:nvPicPr>
          <p:cNvPr id="2050" name="Picture 2" descr="VÃ½sledek obrÃ¡zku pro alternativni pal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6973"/>
            <a:ext cx="779294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40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chnický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101</TotalTime>
  <Words>146</Words>
  <Application>Microsoft Office PowerPoint</Application>
  <PresentationFormat>Předvádění na obrazovce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Technický</vt:lpstr>
      <vt:lpstr>Automobilový průmysl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Automobilový průmysl</dc:title>
  <dc:creator>Zak15</dc:creator>
  <cp:lastModifiedBy>Zak15</cp:lastModifiedBy>
  <cp:revision>11</cp:revision>
  <dcterms:created xsi:type="dcterms:W3CDTF">2018-11-22T09:32:26Z</dcterms:created>
  <dcterms:modified xsi:type="dcterms:W3CDTF">2018-12-13T09:57:30Z</dcterms:modified>
</cp:coreProperties>
</file>