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sldIdLst>
    <p:sldId id="256" r:id="rId2"/>
    <p:sldId id="257" r:id="rId3"/>
    <p:sldId id="258" r:id="rId4"/>
    <p:sldId id="266" r:id="rId5"/>
    <p:sldId id="259" r:id="rId6"/>
    <p:sldId id="260" r:id="rId7"/>
    <p:sldId id="261" r:id="rId8"/>
    <p:sldId id="262" r:id="rId9"/>
    <p:sldId id="263" r:id="rId10"/>
    <p:sldId id="267" r:id="rId11"/>
    <p:sldId id="264" r:id="rId12"/>
    <p:sldId id="265" r:id="rId13"/>
    <p:sldId id="268" r:id="rId14"/>
    <p:sldId id="270" r:id="rId15"/>
    <p:sldId id="271" r:id="rId16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4" d="100"/>
          <a:sy n="84" d="100"/>
        </p:scale>
        <p:origin x="-1152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65BAD80-8B17-4EEA-A900-E39A9E3233DA}" type="datetimeFigureOut">
              <a:rPr lang="cs-CZ" smtClean="0"/>
              <a:t>17.1.2019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16FD5CB-DFAB-49E2-A20F-53AC8D3530C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008530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6FD5CB-DFAB-49E2-A20F-53AC8D3530CD}" type="slidenum">
              <a:rPr lang="cs-CZ" smtClean="0"/>
              <a:t>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4788290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Kliknutím lze upravit styl předlohy.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55A927-4D03-47C9-996D-B3C2B9E22608}" type="datetimeFigureOut">
              <a:rPr lang="cs-CZ" smtClean="0"/>
              <a:t>17.1.2019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3C1A2F-19EE-4634-9078-34B607083D5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6958652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55A927-4D03-47C9-996D-B3C2B9E22608}" type="datetimeFigureOut">
              <a:rPr lang="cs-CZ" smtClean="0"/>
              <a:t>17.1.2019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3C1A2F-19EE-4634-9078-34B607083D5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751146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55A927-4D03-47C9-996D-B3C2B9E22608}" type="datetimeFigureOut">
              <a:rPr lang="cs-CZ" smtClean="0"/>
              <a:t>17.1.2019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3C1A2F-19EE-4634-9078-34B607083D5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262035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55A927-4D03-47C9-996D-B3C2B9E22608}" type="datetimeFigureOut">
              <a:rPr lang="cs-CZ" smtClean="0"/>
              <a:t>17.1.2019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3C1A2F-19EE-4634-9078-34B607083D5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86824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55A927-4D03-47C9-996D-B3C2B9E22608}" type="datetimeFigureOut">
              <a:rPr lang="cs-CZ" smtClean="0"/>
              <a:t>17.1.2019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3C1A2F-19EE-4634-9078-34B607083D5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137341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55A927-4D03-47C9-996D-B3C2B9E22608}" type="datetimeFigureOut">
              <a:rPr lang="cs-CZ" smtClean="0"/>
              <a:t>17.1.2019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3C1A2F-19EE-4634-9078-34B607083D5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530469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55A927-4D03-47C9-996D-B3C2B9E22608}" type="datetimeFigureOut">
              <a:rPr lang="cs-CZ" smtClean="0"/>
              <a:t>17.1.2019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3C1A2F-19EE-4634-9078-34B607083D5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704212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55A927-4D03-47C9-996D-B3C2B9E22608}" type="datetimeFigureOut">
              <a:rPr lang="cs-CZ" smtClean="0"/>
              <a:t>17.1.2019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3C1A2F-19EE-4634-9078-34B607083D5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184178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55A927-4D03-47C9-996D-B3C2B9E22608}" type="datetimeFigureOut">
              <a:rPr lang="cs-CZ" smtClean="0"/>
              <a:t>17.1.2019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3C1A2F-19EE-4634-9078-34B607083D5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266156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55A927-4D03-47C9-996D-B3C2B9E22608}" type="datetimeFigureOut">
              <a:rPr lang="cs-CZ" smtClean="0"/>
              <a:t>17.1.2019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3C1A2F-19EE-4634-9078-34B607083D5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696999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55A927-4D03-47C9-996D-B3C2B9E22608}" type="datetimeFigureOut">
              <a:rPr lang="cs-CZ" smtClean="0"/>
              <a:t>17.1.2019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3C1A2F-19EE-4634-9078-34B607083D5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555622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555A927-4D03-47C9-996D-B3C2B9E22608}" type="datetimeFigureOut">
              <a:rPr lang="cs-CZ" smtClean="0"/>
              <a:t>17.1.2019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53C1A2F-19EE-4634-9078-34B607083D5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908158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hyperlink" Target="https://www.google.cz/url?sa=i&amp;rct=j&amp;q=&amp;esrc=s&amp;source=images&amp;cd=&amp;cad=rja&amp;uact=8&amp;ved=&amp;url=https://cz.depositphotos.com/130149776/stock-video-aerial-view-flight-over-the.html&amp;psig=AOvVaw3zLvAauDwUJs4jLJibQKTT&amp;ust=1544786091231732" TargetMode="Externa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hyperlink" Target="http://www.google.cz/url?sa=i&amp;rct=j&amp;q=&amp;esrc=s&amp;source=images&amp;cd=&amp;cad=rja&amp;uact=8&amp;ved=2ahUKEwjh3cne1PTfAhWPK1AKHXAyAVEQjRx6BAgBEAU&amp;url=http%3A%2F%2Ftranssibirskamagistrala.cz%2Ftrasa-moskva-vladivostok.html&amp;psig=AOvVaw2mtSyy518fkTut2NJTPLkn&amp;ust=1547809024037506" TargetMode="Externa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hyperlink" Target="http://www.google.cz/url?sa=i&amp;rct=j&amp;q=&amp;esrc=s&amp;source=images&amp;cd=&amp;ved=&amp;url=http%3A%2F%2Fbandzone.cz%2Felektronickapitcha%3Fat%3Dgallery%26ii%3D121094&amp;psig=AOvVaw0ru24PR0LK_HB-d_r5A79s&amp;ust=1547809489797178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oogle.cz/url?sa=i&amp;rct=j&amp;q=&amp;esrc=s&amp;source=images&amp;cd=&amp;cad=rja&amp;uact=8&amp;ved=2ahUKEwis0J-8vPneAhUOUlAKHVoXCH4QjRx6BAgBEAU&amp;url=https://www.ou-oskava.cz/pro-obcany/hlaseni-rozhlasu/?pageshowing%3D19%26more%3D29&amp;psig=AOvVaw3N5HJsaOC49HReP-rifDHs&amp;ust=1543576410731667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.jpg"/><Relationship Id="rId4" Type="http://schemas.openxmlformats.org/officeDocument/2006/relationships/hyperlink" Target="https://www.google.cz/url?sa=i&amp;rct=j&amp;q=&amp;esrc=s&amp;source=images&amp;cd=&amp;cad=rja&amp;uact=8&amp;ved=2ahUKEwj93frgvPneAhUKKVAKHbkDA48QjRx6BAgBEAU&amp;url=https://www.ou-oskava.cz/?calendar%3D1%26kal_date%3D1513810800%26typ%3D0%26misto%3D0%26coid%3D15&amp;psig=AOvVaw3N5HJsaOC49HReP-rifDHs&amp;ust=1543576410731667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hyperlink" Target="https://www.google.cz/url?sa=i&amp;rct=j&amp;q=&amp;esrc=s&amp;source=images&amp;cd=&amp;cad=rja&amp;uact=8&amp;ved=2ahUKEwiX4aPThIvfAhXSKVAKHQzODvMQjRx6BAgBEAU&amp;url=https://www.novinky.cz/zahranicni/evropa/297116-francouze-na-sibiri-okradli-a-vyhodili-z-vlaku-pro-pomoc-sel-jen-v-pradle.html&amp;psig=AOvVaw1V5VbjCJln8KmPrxl9kL4x&amp;ust=1544179882583507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hyperlink" Target="http://zbynkuv.blog.cz/1001/nejchladnejsi-misto-na-zemi" TargetMode="Externa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5" name="Obdélník 4"/>
          <p:cNvSpPr/>
          <p:nvPr/>
        </p:nvSpPr>
        <p:spPr>
          <a:xfrm>
            <a:off x="1691680" y="412959"/>
            <a:ext cx="576064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spcBef>
                <a:spcPct val="0"/>
              </a:spcBef>
            </a:pPr>
            <a:r>
              <a:rPr lang="cs-CZ" sz="7200" dirty="0">
                <a:solidFill>
                  <a:srgbClr val="00B050"/>
                </a:solidFill>
              </a:rPr>
              <a:t>Můj budoucí život </a:t>
            </a:r>
          </a:p>
        </p:txBody>
      </p:sp>
    </p:spTree>
    <p:extLst>
      <p:ext uri="{BB962C8B-B14F-4D97-AF65-F5344CB8AC3E}">
        <p14:creationId xmlns:p14="http://schemas.microsoft.com/office/powerpoint/2010/main" val="249324245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cs-CZ" dirty="0"/>
              <a:t>Velká část půdy je tvořena permafrostem, což ztěžuje těžbu surovin. Nejvyšší horou je </a:t>
            </a:r>
            <a:r>
              <a:rPr lang="cs-CZ" dirty="0" err="1"/>
              <a:t>Bělucha</a:t>
            </a:r>
            <a:r>
              <a:rPr lang="cs-CZ" dirty="0"/>
              <a:t>, ležící na hornatém jihu u hranice s Kazachstánem, v jižní části Východní Sibiře se nachází jezero Bajkal s největší světovou zásobou sladké vody. </a:t>
            </a:r>
          </a:p>
        </p:txBody>
      </p:sp>
    </p:spTree>
    <p:extLst>
      <p:ext uri="{BB962C8B-B14F-4D97-AF65-F5344CB8AC3E}">
        <p14:creationId xmlns:p14="http://schemas.microsoft.com/office/powerpoint/2010/main" val="14527418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1026" name="Picture 2" descr="Výsledek obrázku pro sibir zima priroda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52" y="476672"/>
            <a:ext cx="8964488" cy="5042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6916384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endParaRPr lang="cs-CZ" dirty="0" smtClean="0"/>
          </a:p>
          <a:p>
            <a:endParaRPr lang="cs-CZ" dirty="0"/>
          </a:p>
          <a:p>
            <a:endParaRPr lang="cs-CZ" dirty="0" smtClean="0"/>
          </a:p>
          <a:p>
            <a:endParaRPr lang="cs-CZ" dirty="0"/>
          </a:p>
          <a:p>
            <a:endParaRPr lang="cs-CZ" dirty="0" smtClean="0"/>
          </a:p>
          <a:p>
            <a:endParaRPr lang="cs-CZ" dirty="0"/>
          </a:p>
          <a:p>
            <a:pPr marL="0" indent="0" algn="ctr">
              <a:buNone/>
            </a:pPr>
            <a:r>
              <a:rPr lang="cs-CZ" sz="9500" dirty="0"/>
              <a:t>r</a:t>
            </a:r>
            <a:r>
              <a:rPr lang="cs-CZ" sz="9500" dirty="0" smtClean="0"/>
              <a:t>usky</a:t>
            </a:r>
            <a:r>
              <a:rPr lang="cs-CZ" sz="9500" dirty="0"/>
              <a:t>: </a:t>
            </a:r>
            <a:r>
              <a:rPr lang="cs-CZ" sz="9500" dirty="0" err="1"/>
              <a:t>Сиби́рь</a:t>
            </a:r>
            <a:endParaRPr lang="cs-CZ" sz="9500" dirty="0"/>
          </a:p>
        </p:txBody>
      </p:sp>
      <p:pic>
        <p:nvPicPr>
          <p:cNvPr id="2050" name="Picture 2" descr="Výsledek obrázku pro sibir zima prirod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346367"/>
            <a:ext cx="8118795" cy="45044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7365141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46856" y="1628800"/>
            <a:ext cx="8229600" cy="4525963"/>
          </a:xfrm>
        </p:spPr>
        <p:txBody>
          <a:bodyPr/>
          <a:lstStyle/>
          <a:p>
            <a:endParaRPr lang="cs-CZ" dirty="0"/>
          </a:p>
        </p:txBody>
      </p:sp>
      <p:sp>
        <p:nvSpPr>
          <p:cNvPr id="4" name="Obdélník 3"/>
          <p:cNvSpPr/>
          <p:nvPr/>
        </p:nvSpPr>
        <p:spPr>
          <a:xfrm>
            <a:off x="611560" y="1933011"/>
            <a:ext cx="8064896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3200" dirty="0"/>
              <a:t>Naprosto stěžejní dopravní tepnou Sibiře </a:t>
            </a:r>
            <a:r>
              <a:rPr lang="cs-CZ" sz="3200" dirty="0" err="1" smtClean="0"/>
              <a:t>jeTranssibiřská</a:t>
            </a:r>
            <a:r>
              <a:rPr lang="cs-CZ" sz="3200" dirty="0" smtClean="0"/>
              <a:t> magistrála, </a:t>
            </a:r>
            <a:r>
              <a:rPr lang="cs-CZ" sz="3200" dirty="0"/>
              <a:t>postavená na začátku 20. </a:t>
            </a:r>
            <a:r>
              <a:rPr lang="cs-CZ" sz="3200" dirty="0" smtClean="0"/>
              <a:t>století.</a:t>
            </a:r>
            <a:r>
              <a:rPr lang="cs-CZ" sz="3200" dirty="0"/>
              <a:t> Ta spojuje téměř všechna průmyslová </a:t>
            </a:r>
            <a:r>
              <a:rPr lang="cs-CZ" sz="3200" dirty="0" smtClean="0"/>
              <a:t>města.</a:t>
            </a:r>
            <a:r>
              <a:rPr lang="cs-CZ" sz="3200" dirty="0"/>
              <a:t> Nezastupitelná je doprava letecká, letiště jsou ve všech větších městech. Po Bajkalském jezeře je také provozována vodní </a:t>
            </a:r>
            <a:r>
              <a:rPr lang="cs-CZ" sz="3200" dirty="0" smtClean="0"/>
              <a:t>plavba.</a:t>
            </a:r>
            <a:endParaRPr lang="cs-CZ" sz="3200" dirty="0"/>
          </a:p>
        </p:txBody>
      </p:sp>
    </p:spTree>
    <p:extLst>
      <p:ext uri="{BB962C8B-B14F-4D97-AF65-F5344CB8AC3E}">
        <p14:creationId xmlns:p14="http://schemas.microsoft.com/office/powerpoint/2010/main" val="34612558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dirty="0" smtClean="0"/>
          </a:p>
          <a:p>
            <a:endParaRPr lang="cs-CZ" dirty="0"/>
          </a:p>
          <a:p>
            <a:endParaRPr lang="cs-CZ" dirty="0" smtClean="0"/>
          </a:p>
          <a:p>
            <a:endParaRPr lang="cs-CZ" dirty="0"/>
          </a:p>
          <a:p>
            <a:endParaRPr lang="cs-CZ" dirty="0"/>
          </a:p>
        </p:txBody>
      </p:sp>
      <p:pic>
        <p:nvPicPr>
          <p:cNvPr id="2050" name="Picture 2" descr="Výsledek obrázku pro transsibirska magistrala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181" y="1412776"/>
            <a:ext cx="8910889" cy="37444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4643063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Děkuji za pozornost</a:t>
            </a:r>
            <a:endParaRPr lang="cs-CZ" dirty="0"/>
          </a:p>
        </p:txBody>
      </p:sp>
      <p:sp>
        <p:nvSpPr>
          <p:cNvPr id="4" name="AutoShape 2" descr="Výsledek obrázku pro potlesk">
            <a:hlinkClick r:id="rId2"/>
          </p:cNvPr>
          <p:cNvSpPr>
            <a:spLocks noChangeAspect="1" noChangeArrowheads="1"/>
          </p:cNvSpPr>
          <p:nvPr/>
        </p:nvSpPr>
        <p:spPr bwMode="auto">
          <a:xfrm>
            <a:off x="114300" y="-1173163"/>
            <a:ext cx="2381250" cy="24574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pic>
        <p:nvPicPr>
          <p:cNvPr id="7" name="Zástupný symbol pro obsah 6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051720" y="1628800"/>
            <a:ext cx="4744713" cy="48965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2769411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Momentálně žiji normálním životem, ale jednou bych chtěl žít jinak</a:t>
            </a:r>
            <a:endParaRPr lang="cs-CZ" dirty="0"/>
          </a:p>
        </p:txBody>
      </p:sp>
      <p:sp>
        <p:nvSpPr>
          <p:cNvPr id="4" name="AutoShape 2" descr="Výsledek obrázku pro oskava">
            <a:hlinkClick r:id="rId3"/>
          </p:cNvPr>
          <p:cNvSpPr>
            <a:spLocks noChangeAspect="1" noChangeArrowheads="1"/>
          </p:cNvSpPr>
          <p:nvPr/>
        </p:nvSpPr>
        <p:spPr bwMode="auto">
          <a:xfrm>
            <a:off x="114300" y="-1431925"/>
            <a:ext cx="4219575" cy="2990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5" name="AutoShape 4" descr="Výsledek obrázku pro oskava">
            <a:hlinkClick r:id="rId3"/>
          </p:cNvPr>
          <p:cNvSpPr>
            <a:spLocks noChangeAspect="1" noChangeArrowheads="1"/>
          </p:cNvSpPr>
          <p:nvPr/>
        </p:nvSpPr>
        <p:spPr bwMode="auto">
          <a:xfrm>
            <a:off x="266700" y="-1279525"/>
            <a:ext cx="4219575" cy="2990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6" name="AutoShape 6" descr="Výsledek obrázku pro oskava">
            <a:hlinkClick r:id="rId3"/>
          </p:cNvPr>
          <p:cNvSpPr>
            <a:spLocks noChangeAspect="1" noChangeArrowheads="1"/>
          </p:cNvSpPr>
          <p:nvPr/>
        </p:nvSpPr>
        <p:spPr bwMode="auto">
          <a:xfrm>
            <a:off x="419100" y="-1127125"/>
            <a:ext cx="4219575" cy="2990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7" name="AutoShape 8" descr="Výsledek obrázku pro oskava">
            <a:hlinkClick r:id="rId3"/>
          </p:cNvPr>
          <p:cNvSpPr>
            <a:spLocks noChangeAspect="1" noChangeArrowheads="1"/>
          </p:cNvSpPr>
          <p:nvPr/>
        </p:nvSpPr>
        <p:spPr bwMode="auto">
          <a:xfrm>
            <a:off x="571500" y="-974725"/>
            <a:ext cx="4219575" cy="2990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8" name="AutoShape 10" descr="Výsledek obrázku pro oskava">
            <a:hlinkClick r:id="rId3"/>
          </p:cNvPr>
          <p:cNvSpPr>
            <a:spLocks noChangeAspect="1" noChangeArrowheads="1"/>
          </p:cNvSpPr>
          <p:nvPr/>
        </p:nvSpPr>
        <p:spPr bwMode="auto">
          <a:xfrm>
            <a:off x="723900" y="-822325"/>
            <a:ext cx="4219575" cy="2990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9" name="AutoShape 12" descr="Výsledek obrázku pro oskava">
            <a:hlinkClick r:id="rId3"/>
          </p:cNvPr>
          <p:cNvSpPr>
            <a:spLocks noChangeAspect="1" noChangeArrowheads="1"/>
          </p:cNvSpPr>
          <p:nvPr/>
        </p:nvSpPr>
        <p:spPr bwMode="auto">
          <a:xfrm>
            <a:off x="876300" y="-669925"/>
            <a:ext cx="4219575" cy="2990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10" name="AutoShape 14" descr="Výsledek obrázku pro oskava">
            <a:hlinkClick r:id="rId3"/>
          </p:cNvPr>
          <p:cNvSpPr>
            <a:spLocks noChangeAspect="1" noChangeArrowheads="1"/>
          </p:cNvSpPr>
          <p:nvPr/>
        </p:nvSpPr>
        <p:spPr bwMode="auto">
          <a:xfrm>
            <a:off x="1028700" y="-517525"/>
            <a:ext cx="4219575" cy="2990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11" name="AutoShape 16" descr="Výsledek obrázku pro oskava"/>
          <p:cNvSpPr>
            <a:spLocks noChangeAspect="1" noChangeArrowheads="1"/>
          </p:cNvSpPr>
          <p:nvPr/>
        </p:nvSpPr>
        <p:spPr bwMode="auto">
          <a:xfrm>
            <a:off x="63500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12" name="AutoShape 18" descr="Výsledek obrázku pro oskava"/>
          <p:cNvSpPr>
            <a:spLocks noChangeAspect="1" noChangeArrowheads="1"/>
          </p:cNvSpPr>
          <p:nvPr/>
        </p:nvSpPr>
        <p:spPr bwMode="auto">
          <a:xfrm>
            <a:off x="215900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13" name="AutoShape 20" descr="Výsledek obrázku pro oskava">
            <a:hlinkClick r:id="rId4"/>
          </p:cNvPr>
          <p:cNvSpPr>
            <a:spLocks noChangeAspect="1" noChangeArrowheads="1"/>
          </p:cNvSpPr>
          <p:nvPr/>
        </p:nvSpPr>
        <p:spPr bwMode="auto">
          <a:xfrm>
            <a:off x="114300" y="-2109788"/>
            <a:ext cx="8296275" cy="41243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14" name="AutoShape 22" descr="Výsledek obrázku pro oskava">
            <a:hlinkClick r:id="rId4"/>
          </p:cNvPr>
          <p:cNvSpPr>
            <a:spLocks noChangeAspect="1" noChangeArrowheads="1"/>
          </p:cNvSpPr>
          <p:nvPr/>
        </p:nvSpPr>
        <p:spPr bwMode="auto">
          <a:xfrm>
            <a:off x="266700" y="-1957388"/>
            <a:ext cx="8296275" cy="41243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15" name="AutoShape 24" descr="Výsledek obrázku pro oskava"/>
          <p:cNvSpPr>
            <a:spLocks noChangeAspect="1" noChangeArrowheads="1"/>
          </p:cNvSpPr>
          <p:nvPr/>
        </p:nvSpPr>
        <p:spPr bwMode="auto">
          <a:xfrm>
            <a:off x="368300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16" name="AutoShape 26" descr="Výsledek obrázku pro oskava"/>
          <p:cNvSpPr>
            <a:spLocks noChangeAspect="1" noChangeArrowheads="1"/>
          </p:cNvSpPr>
          <p:nvPr/>
        </p:nvSpPr>
        <p:spPr bwMode="auto">
          <a:xfrm>
            <a:off x="520700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17" name="AutoShape 28" descr="Výsledek obrázku pro oskava"/>
          <p:cNvSpPr>
            <a:spLocks noChangeAspect="1" noChangeArrowheads="1"/>
          </p:cNvSpPr>
          <p:nvPr/>
        </p:nvSpPr>
        <p:spPr bwMode="auto">
          <a:xfrm>
            <a:off x="673100" y="4651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18" name="AutoShape 30" descr="Výsledek obrázku pro oskava"/>
          <p:cNvSpPr>
            <a:spLocks noChangeAspect="1" noChangeArrowheads="1"/>
          </p:cNvSpPr>
          <p:nvPr/>
        </p:nvSpPr>
        <p:spPr bwMode="auto">
          <a:xfrm>
            <a:off x="825500" y="6175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pic>
        <p:nvPicPr>
          <p:cNvPr id="19" name="Obrázek 1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6133" y="2564904"/>
            <a:ext cx="5472608" cy="41044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192335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Tak tady někde bych chtěl žít </a:t>
            </a:r>
            <a:endParaRPr lang="cs-CZ" dirty="0"/>
          </a:p>
        </p:txBody>
      </p:sp>
      <p:pic>
        <p:nvPicPr>
          <p:cNvPr id="1026" name="Picture 2" descr="Výsledek obrázku pro sibiř příroda, zim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2132856"/>
            <a:ext cx="7632848" cy="42886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6898350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Obdélník 3"/>
          <p:cNvSpPr/>
          <p:nvPr/>
        </p:nvSpPr>
        <p:spPr>
          <a:xfrm>
            <a:off x="1187624" y="2348880"/>
            <a:ext cx="6768752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3600" dirty="0">
                <a:solidFill>
                  <a:srgbClr val="002060"/>
                </a:solidFill>
              </a:rPr>
              <a:t>Většina území Sibiře je pokryta tajgou, tundrou a četnými </a:t>
            </a:r>
            <a:r>
              <a:rPr lang="cs-CZ" sz="3600" dirty="0" smtClean="0">
                <a:solidFill>
                  <a:srgbClr val="002060"/>
                </a:solidFill>
              </a:rPr>
              <a:t>mokřady. </a:t>
            </a:r>
            <a:r>
              <a:rPr lang="cs-CZ" sz="3600" dirty="0">
                <a:solidFill>
                  <a:srgbClr val="002060"/>
                </a:solidFill>
              </a:rPr>
              <a:t>Na západě území se nachází Západosibiřská rovina a Středosibiřská plošina, ostatní části Sibiře jsou hornaté</a:t>
            </a:r>
          </a:p>
        </p:txBody>
      </p:sp>
    </p:spTree>
    <p:extLst>
      <p:ext uri="{BB962C8B-B14F-4D97-AF65-F5344CB8AC3E}">
        <p14:creationId xmlns:p14="http://schemas.microsoft.com/office/powerpoint/2010/main" val="354432006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Fascinuje mě, zima</a:t>
            </a:r>
            <a:endParaRPr lang="cs-CZ" dirty="0"/>
          </a:p>
        </p:txBody>
      </p:sp>
      <p:pic>
        <p:nvPicPr>
          <p:cNvPr id="1026" name="Picture 2" descr="Výsledek obrázku pro sibiř zima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2204864"/>
            <a:ext cx="7272808" cy="40970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9818781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2050" name="Picture 2" descr="Výsledek obrázku pro sibiř zima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600099"/>
            <a:ext cx="7776864" cy="58326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262260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endParaRPr lang="cs-CZ" sz="36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55000" lnSpcReduction="20000"/>
          </a:bodyPr>
          <a:lstStyle/>
          <a:p>
            <a:endParaRPr lang="cs-CZ" dirty="0" smtClean="0"/>
          </a:p>
          <a:p>
            <a:endParaRPr lang="cs-CZ" dirty="0"/>
          </a:p>
          <a:p>
            <a:endParaRPr lang="cs-CZ" dirty="0" smtClean="0"/>
          </a:p>
          <a:p>
            <a:endParaRPr lang="cs-CZ" dirty="0"/>
          </a:p>
          <a:p>
            <a:endParaRPr lang="cs-CZ" dirty="0" smtClean="0"/>
          </a:p>
          <a:p>
            <a:endParaRPr lang="cs-CZ" dirty="0"/>
          </a:p>
          <a:p>
            <a:pPr marL="0" indent="0">
              <a:buNone/>
            </a:pPr>
            <a:endParaRPr lang="cs-CZ" dirty="0" smtClean="0"/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endParaRPr lang="cs-CZ" dirty="0" smtClean="0"/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endParaRPr lang="cs-CZ" sz="4600" dirty="0" smtClean="0"/>
          </a:p>
          <a:p>
            <a:pPr marL="0" indent="0">
              <a:buNone/>
            </a:pPr>
            <a:r>
              <a:rPr lang="cs-CZ" sz="4600" dirty="0" smtClean="0"/>
              <a:t>V</a:t>
            </a:r>
            <a:r>
              <a:rPr lang="cs-CZ" sz="4600" dirty="0"/>
              <a:t> zimě dosahují teploty až −60 °C, převážně na jihu však neklesají pod −30 °C. S příchodem jara ale dochází k prudké změně, léta jsou mírná, s teplotou dosahující občas i přes 20 °C.</a:t>
            </a:r>
          </a:p>
        </p:txBody>
      </p:sp>
      <p:pic>
        <p:nvPicPr>
          <p:cNvPr id="3075" name="Picture 3" descr="C:\Users\zak10\Pictures\crop-1341074-vesnic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879" y="260648"/>
            <a:ext cx="8947737" cy="43060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2375403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AutoShape 2" descr="Výsledek obrázku pro sibiř zima priroda"/>
          <p:cNvSpPr>
            <a:spLocks noChangeAspect="1" noChangeArrowheads="1"/>
          </p:cNvSpPr>
          <p:nvPr/>
        </p:nvSpPr>
        <p:spPr bwMode="auto">
          <a:xfrm>
            <a:off x="63500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pic>
        <p:nvPicPr>
          <p:cNvPr id="4099" name="Picture 3" descr="C:\Users\zak10\Pictures\o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5222" y="1623050"/>
            <a:ext cx="8136904" cy="45566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2670333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5122" name="Picture 2" descr="Výsledek obrázku pro sibiř zima prirod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1268760"/>
            <a:ext cx="7745329" cy="43924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06153204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154</TotalTime>
  <Words>125</Words>
  <Application>Microsoft Office PowerPoint</Application>
  <PresentationFormat>Předvádění na obrazovce (4:3)</PresentationFormat>
  <Paragraphs>31</Paragraphs>
  <Slides>15</Slides>
  <Notes>1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15</vt:i4>
      </vt:variant>
    </vt:vector>
  </HeadingPairs>
  <TitlesOfParts>
    <vt:vector size="16" baseType="lpstr">
      <vt:lpstr>Motiv systému Office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Děkuji za pozornost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Zak10</dc:creator>
  <cp:lastModifiedBy>Zak10</cp:lastModifiedBy>
  <cp:revision>14</cp:revision>
  <dcterms:created xsi:type="dcterms:W3CDTF">2018-11-29T11:18:01Z</dcterms:created>
  <dcterms:modified xsi:type="dcterms:W3CDTF">2019-01-17T11:26:03Z</dcterms:modified>
</cp:coreProperties>
</file>