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0"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9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36069958-A3CA-4BA3-9D4E-94A8216204E1}" type="datetimeFigureOut">
              <a:rPr lang="cs-CZ" smtClean="0"/>
              <a:t>17.1.2019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03E5B0A7-681E-4917-828A-64C813F0F3C0}" type="slidenum">
              <a:rPr lang="cs-CZ" smtClean="0"/>
              <a:t>‹#›</a:t>
            </a:fld>
            <a:endParaRPr lang="cs-CZ"/>
          </a:p>
        </p:txBody>
      </p:sp>
    </p:spTree>
    <p:extLst>
      <p:ext uri="{BB962C8B-B14F-4D97-AF65-F5344CB8AC3E}">
        <p14:creationId xmlns:p14="http://schemas.microsoft.com/office/powerpoint/2010/main" val="1837035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6069958-A3CA-4BA3-9D4E-94A8216204E1}" type="datetimeFigureOut">
              <a:rPr lang="cs-CZ" smtClean="0"/>
              <a:t>17.1.2019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03E5B0A7-681E-4917-828A-64C813F0F3C0}" type="slidenum">
              <a:rPr lang="cs-CZ" smtClean="0"/>
              <a:t>‹#›</a:t>
            </a:fld>
            <a:endParaRPr lang="cs-CZ"/>
          </a:p>
        </p:txBody>
      </p:sp>
    </p:spTree>
    <p:extLst>
      <p:ext uri="{BB962C8B-B14F-4D97-AF65-F5344CB8AC3E}">
        <p14:creationId xmlns:p14="http://schemas.microsoft.com/office/powerpoint/2010/main" val="2689768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6069958-A3CA-4BA3-9D4E-94A8216204E1}" type="datetimeFigureOut">
              <a:rPr lang="cs-CZ" smtClean="0"/>
              <a:t>17.1.2019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03E5B0A7-681E-4917-828A-64C813F0F3C0}" type="slidenum">
              <a:rPr lang="cs-CZ" smtClean="0"/>
              <a:t>‹#›</a:t>
            </a:fld>
            <a:endParaRPr lang="cs-CZ"/>
          </a:p>
        </p:txBody>
      </p:sp>
    </p:spTree>
    <p:extLst>
      <p:ext uri="{BB962C8B-B14F-4D97-AF65-F5344CB8AC3E}">
        <p14:creationId xmlns:p14="http://schemas.microsoft.com/office/powerpoint/2010/main" val="247970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6069958-A3CA-4BA3-9D4E-94A8216204E1}" type="datetimeFigureOut">
              <a:rPr lang="cs-CZ" smtClean="0"/>
              <a:t>17.1.2019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03E5B0A7-681E-4917-828A-64C813F0F3C0}" type="slidenum">
              <a:rPr lang="cs-CZ" smtClean="0"/>
              <a:t>‹#›</a:t>
            </a:fld>
            <a:endParaRPr lang="cs-CZ"/>
          </a:p>
        </p:txBody>
      </p:sp>
    </p:spTree>
    <p:extLst>
      <p:ext uri="{BB962C8B-B14F-4D97-AF65-F5344CB8AC3E}">
        <p14:creationId xmlns:p14="http://schemas.microsoft.com/office/powerpoint/2010/main" val="3363928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36069958-A3CA-4BA3-9D4E-94A8216204E1}" type="datetimeFigureOut">
              <a:rPr lang="cs-CZ" smtClean="0"/>
              <a:t>17.1.2019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03E5B0A7-681E-4917-828A-64C813F0F3C0}" type="slidenum">
              <a:rPr lang="cs-CZ" smtClean="0"/>
              <a:t>‹#›</a:t>
            </a:fld>
            <a:endParaRPr lang="cs-CZ"/>
          </a:p>
        </p:txBody>
      </p:sp>
    </p:spTree>
    <p:extLst>
      <p:ext uri="{BB962C8B-B14F-4D97-AF65-F5344CB8AC3E}">
        <p14:creationId xmlns:p14="http://schemas.microsoft.com/office/powerpoint/2010/main" val="782499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36069958-A3CA-4BA3-9D4E-94A8216204E1}" type="datetimeFigureOut">
              <a:rPr lang="cs-CZ" smtClean="0"/>
              <a:t>17.1.2019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03E5B0A7-681E-4917-828A-64C813F0F3C0}" type="slidenum">
              <a:rPr lang="cs-CZ" smtClean="0"/>
              <a:t>‹#›</a:t>
            </a:fld>
            <a:endParaRPr lang="cs-CZ"/>
          </a:p>
        </p:txBody>
      </p:sp>
    </p:spTree>
    <p:extLst>
      <p:ext uri="{BB962C8B-B14F-4D97-AF65-F5344CB8AC3E}">
        <p14:creationId xmlns:p14="http://schemas.microsoft.com/office/powerpoint/2010/main" val="41065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36069958-A3CA-4BA3-9D4E-94A8216204E1}" type="datetimeFigureOut">
              <a:rPr lang="cs-CZ" smtClean="0"/>
              <a:t>17.1.2019</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03E5B0A7-681E-4917-828A-64C813F0F3C0}" type="slidenum">
              <a:rPr lang="cs-CZ" smtClean="0"/>
              <a:t>‹#›</a:t>
            </a:fld>
            <a:endParaRPr lang="cs-CZ"/>
          </a:p>
        </p:txBody>
      </p:sp>
    </p:spTree>
    <p:extLst>
      <p:ext uri="{BB962C8B-B14F-4D97-AF65-F5344CB8AC3E}">
        <p14:creationId xmlns:p14="http://schemas.microsoft.com/office/powerpoint/2010/main" val="2576698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36069958-A3CA-4BA3-9D4E-94A8216204E1}" type="datetimeFigureOut">
              <a:rPr lang="cs-CZ" smtClean="0"/>
              <a:t>17.1.2019</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03E5B0A7-681E-4917-828A-64C813F0F3C0}" type="slidenum">
              <a:rPr lang="cs-CZ" smtClean="0"/>
              <a:t>‹#›</a:t>
            </a:fld>
            <a:endParaRPr lang="cs-CZ"/>
          </a:p>
        </p:txBody>
      </p:sp>
    </p:spTree>
    <p:extLst>
      <p:ext uri="{BB962C8B-B14F-4D97-AF65-F5344CB8AC3E}">
        <p14:creationId xmlns:p14="http://schemas.microsoft.com/office/powerpoint/2010/main" val="43633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6069958-A3CA-4BA3-9D4E-94A8216204E1}" type="datetimeFigureOut">
              <a:rPr lang="cs-CZ" smtClean="0"/>
              <a:t>17.1.2019</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03E5B0A7-681E-4917-828A-64C813F0F3C0}" type="slidenum">
              <a:rPr lang="cs-CZ" smtClean="0"/>
              <a:t>‹#›</a:t>
            </a:fld>
            <a:endParaRPr lang="cs-CZ"/>
          </a:p>
        </p:txBody>
      </p:sp>
    </p:spTree>
    <p:extLst>
      <p:ext uri="{BB962C8B-B14F-4D97-AF65-F5344CB8AC3E}">
        <p14:creationId xmlns:p14="http://schemas.microsoft.com/office/powerpoint/2010/main" val="3540419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36069958-A3CA-4BA3-9D4E-94A8216204E1}" type="datetimeFigureOut">
              <a:rPr lang="cs-CZ" smtClean="0"/>
              <a:t>17.1.2019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03E5B0A7-681E-4917-828A-64C813F0F3C0}" type="slidenum">
              <a:rPr lang="cs-CZ" smtClean="0"/>
              <a:t>‹#›</a:t>
            </a:fld>
            <a:endParaRPr lang="cs-CZ"/>
          </a:p>
        </p:txBody>
      </p:sp>
    </p:spTree>
    <p:extLst>
      <p:ext uri="{BB962C8B-B14F-4D97-AF65-F5344CB8AC3E}">
        <p14:creationId xmlns:p14="http://schemas.microsoft.com/office/powerpoint/2010/main" val="3974970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36069958-A3CA-4BA3-9D4E-94A8216204E1}" type="datetimeFigureOut">
              <a:rPr lang="cs-CZ" smtClean="0"/>
              <a:t>17.1.2019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03E5B0A7-681E-4917-828A-64C813F0F3C0}" type="slidenum">
              <a:rPr lang="cs-CZ" smtClean="0"/>
              <a:t>‹#›</a:t>
            </a:fld>
            <a:endParaRPr lang="cs-CZ"/>
          </a:p>
        </p:txBody>
      </p:sp>
    </p:spTree>
    <p:extLst>
      <p:ext uri="{BB962C8B-B14F-4D97-AF65-F5344CB8AC3E}">
        <p14:creationId xmlns:p14="http://schemas.microsoft.com/office/powerpoint/2010/main" val="2086830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069958-A3CA-4BA3-9D4E-94A8216204E1}" type="datetimeFigureOut">
              <a:rPr lang="cs-CZ" smtClean="0"/>
              <a:t>17.1.2019</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E5B0A7-681E-4917-828A-64C813F0F3C0}" type="slidenum">
              <a:rPr lang="cs-CZ" smtClean="0"/>
              <a:t>‹#›</a:t>
            </a:fld>
            <a:endParaRPr lang="cs-CZ"/>
          </a:p>
        </p:txBody>
      </p:sp>
    </p:spTree>
    <p:extLst>
      <p:ext uri="{BB962C8B-B14F-4D97-AF65-F5344CB8AC3E}">
        <p14:creationId xmlns:p14="http://schemas.microsoft.com/office/powerpoint/2010/main" val="2318535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google.cz/url?sa=i&amp;rct=j&amp;q=&amp;esrc=s&amp;source=images&amp;cd=&amp;cad=rja&amp;uact=8&amp;ved=2ahUKEwjJk4iv1PTfAhVJ-6QKHRX3Bf0QjRx6BAgBEAU&amp;url=https%3A%2F%2Fcs.wikipedia.org%2Fwiki%2F%25C5%25A0koda_440&amp;psig=AOvVaw1nYR9nrYAIkRv461q1Xx8x&amp;ust=1547809075094226"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z/url?sa=i&amp;rct=j&amp;q=&amp;esrc=s&amp;source=images&amp;cd=&amp;cad=rja&amp;uact=8&amp;ved=2ahUKEwj-xdT_udHfAhXCzqQKHTqmBIUQjRx6BAgBEAU&amp;url=/url?sa%3Di%26rct%3Dj%26q%3D%26esrc%3Ds%26source%3Dimages%26cd%3D%26ved%3D%26url%3Dhttps%3A%2F%2Fvezpetnemzrcatku.cz%2Fna-kolik-vyslo-nove-auto-pred-sto-lety%2F%26psig%3DAOvVaw0baBeOp5ZSLUrVZ33alXPd%26ust%3D1546599410492337&amp;psig=AOvVaw0baBeOp5ZSLUrVZ33alXPd&amp;ust=1546599410492337"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google.cz/url?sa=i&amp;rct=j&amp;q=&amp;esrc=s&amp;source=images&amp;cd=&amp;cad=rja&amp;uact=8&amp;ved=2ahUKEwi7w-fKvNHfAhVF6aQKHQcfCfQQjRx6BAgBEAU&amp;url=http://veteran.auto.cz/clanek/152/skoda-superb-1934-1949-z-opacneho-konce&amp;psig=AOvVaw0djIiP5gHp--VYi9f7Rprx&amp;ust=1546600120881633"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548681"/>
            <a:ext cx="7776864" cy="1584176"/>
          </a:xfrm>
          <a:ln>
            <a:solidFill>
              <a:schemeClr val="accent3"/>
            </a:solidFill>
          </a:ln>
          <a:effectLst>
            <a:glow rad="228600">
              <a:schemeClr val="accent3">
                <a:satMod val="175000"/>
                <a:alpha val="40000"/>
              </a:schemeClr>
            </a:glow>
          </a:effectLst>
        </p:spPr>
        <p:txBody>
          <a:bodyPr>
            <a:normAutofit fontScale="90000"/>
          </a:bodyPr>
          <a:lstStyle/>
          <a:p>
            <a:r>
              <a:rPr lang="cs-CZ" sz="7200" dirty="0" smtClean="0">
                <a:effectLst>
                  <a:outerShdw blurRad="38100" dist="38100" dir="2700000" algn="tl">
                    <a:srgbClr val="000000">
                      <a:alpha val="43137"/>
                    </a:srgbClr>
                  </a:outerShdw>
                </a:effectLst>
              </a:rPr>
              <a:t>100 let automobilismu</a:t>
            </a:r>
            <a:endParaRPr lang="cs-CZ" sz="7200" dirty="0">
              <a:effectLst>
                <a:outerShdw blurRad="38100" dist="38100" dir="2700000" algn="tl">
                  <a:srgbClr val="000000">
                    <a:alpha val="43137"/>
                  </a:srgbClr>
                </a:outerShdw>
              </a:effectLst>
            </a:endParaRPr>
          </a:p>
        </p:txBody>
      </p:sp>
      <p:sp>
        <p:nvSpPr>
          <p:cNvPr id="3" name="Podnadpis 2"/>
          <p:cNvSpPr>
            <a:spLocks noGrp="1"/>
          </p:cNvSpPr>
          <p:nvPr>
            <p:ph type="subTitle" idx="1"/>
          </p:nvPr>
        </p:nvSpPr>
        <p:spPr>
          <a:xfrm>
            <a:off x="1115616" y="2276872"/>
            <a:ext cx="6912768" cy="3816424"/>
          </a:xfrm>
          <a:ln>
            <a:solidFill>
              <a:schemeClr val="tx1"/>
            </a:solidFill>
          </a:ln>
          <a:effectLst>
            <a:glow rad="139700">
              <a:schemeClr val="accent1">
                <a:satMod val="175000"/>
                <a:alpha val="40000"/>
              </a:schemeClr>
            </a:glow>
          </a:effectLst>
        </p:spPr>
        <p:txBody>
          <a:bodyPr>
            <a:noAutofit/>
          </a:bodyPr>
          <a:lstStyle/>
          <a:p>
            <a:r>
              <a:rPr lang="cs-CZ" sz="2500" b="1" dirty="0" smtClean="0">
                <a:solidFill>
                  <a:schemeClr val="tx1"/>
                </a:solidFill>
              </a:rPr>
              <a:t>- Od roku 1918 ušel český automobilismus pořádný kus cesty. Pojďme se podívat, jak ubíhal čas na českých silnicích. Připomeňme si některé zajímavé milníky, zlomové momenty na cestě od téměř prehistorie automobilů a silničního provozu až do dneška. Zlomové doby, kdy se ocitáme v přechodové fázi, v níž možná dáváme sbohem spalovacím motorům a začínáme pozvolna přecházet na alternativní varianty pohonu.</a:t>
            </a:r>
            <a:endParaRPr lang="cs-CZ" sz="2500" b="1" dirty="0">
              <a:solidFill>
                <a:schemeClr val="tx1"/>
              </a:solidFill>
            </a:endParaRPr>
          </a:p>
        </p:txBody>
      </p:sp>
    </p:spTree>
    <p:extLst>
      <p:ext uri="{BB962C8B-B14F-4D97-AF65-F5344CB8AC3E}">
        <p14:creationId xmlns:p14="http://schemas.microsoft.com/office/powerpoint/2010/main" val="66665428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260648"/>
            <a:ext cx="8229600" cy="1143000"/>
          </a:xfrm>
          <a:ln>
            <a:solidFill>
              <a:srgbClr val="00B050"/>
            </a:solidFill>
          </a:ln>
          <a:effectLst>
            <a:glow rad="228600">
              <a:schemeClr val="accent1">
                <a:satMod val="175000"/>
                <a:alpha val="40000"/>
              </a:schemeClr>
            </a:glow>
          </a:effectLst>
        </p:spPr>
        <p:txBody>
          <a:bodyPr/>
          <a:lstStyle/>
          <a:p>
            <a:r>
              <a:rPr lang="cs-CZ" dirty="0" smtClean="0"/>
              <a:t>1954</a:t>
            </a:r>
            <a:endParaRPr lang="cs-CZ" dirty="0"/>
          </a:p>
        </p:txBody>
      </p:sp>
      <p:sp>
        <p:nvSpPr>
          <p:cNvPr id="3" name="Zástupný symbol pro obsah 2"/>
          <p:cNvSpPr>
            <a:spLocks noGrp="1"/>
          </p:cNvSpPr>
          <p:nvPr>
            <p:ph idx="1"/>
          </p:nvPr>
        </p:nvSpPr>
        <p:spPr>
          <a:xfrm>
            <a:off x="457199" y="1484784"/>
            <a:ext cx="6563073" cy="5256584"/>
          </a:xfrm>
          <a:effectLst>
            <a:glow rad="2286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a:normAutofit fontScale="62500" lnSpcReduction="20000"/>
          </a:bodyPr>
          <a:lstStyle/>
          <a:p>
            <a:r>
              <a:rPr lang="cs-CZ" b="1" dirty="0"/>
              <a:t>Představen prototyp automobilu Škoda Spartak</a:t>
            </a:r>
          </a:p>
          <a:p>
            <a:r>
              <a:rPr lang="cs-CZ" dirty="0"/>
              <a:t>Škoda Spartak byl název prototypu, který byl představen v roce 1954. O rok později se už začala vyrábět jako Škoda 440, ale už jí tak nikdo neřekl. Pro lidi to byl prostě spartak. Doplnil tím větší vůz Škoda 1200 a byl určen pro individuální motoristy. Výkon motoru byl na tu dobu solidních 40 koní. Relativně brzy přišly i první modifikace. V roce 1957 se začal vyrábět spartak se silnějším motorem a označením Škoda 445 a kabriolet Škoda 450. V roce 1959 přišel jejich „</a:t>
            </a:r>
            <a:r>
              <a:rPr lang="cs-CZ" dirty="0" err="1"/>
              <a:t>facelift</a:t>
            </a:r>
            <a:r>
              <a:rPr lang="cs-CZ" dirty="0"/>
              <a:t>“: byla modernizována přední náprava a drobné úpravy doznala i karoserie. Vůz dostal označení Škoda Octavia, silnější verze Škoda Octavia Super a kabriolet Škoda Felicia.</a:t>
            </a:r>
          </a:p>
          <a:p>
            <a:r>
              <a:rPr lang="cs-CZ" dirty="0"/>
              <a:t>Vozy byly velice oblíbené, a to nejen v Československu, ale i v zahraničí. Přednostmi byla nízká cena, spolehlivost a úsporný provoz. Málokdo dnes ví, že mnoho vozů bylo vyvezeno až do takových destinací jako Nový Zéland, Jižní Amerika i do západní Evropy. Výroba vozidel skončila v roce 1959 - všech verzí spartaka se celkem vyrobilo přes 86 000.</a:t>
            </a:r>
          </a:p>
          <a:p>
            <a:endParaRPr lang="cs-CZ" dirty="0"/>
          </a:p>
        </p:txBody>
      </p:sp>
      <p:pic>
        <p:nvPicPr>
          <p:cNvPr id="4" name="Picture 2" descr="Výsledek obrázku pro Prototyp  škoda spartak">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6256" y="3717032"/>
            <a:ext cx="2151843" cy="2952328"/>
          </a:xfrm>
          <a:prstGeom prst="rect">
            <a:avLst/>
          </a:prstGeom>
          <a:noFill/>
          <a:extLst>
            <a:ext uri="{909E8E84-426E-40DD-AFC4-6F175D3DCCD1}">
              <a14:hiddenFill xmlns:a14="http://schemas.microsoft.com/office/drawing/2010/main">
                <a:solidFill>
                  <a:srgbClr val="FFFFFF"/>
                </a:solidFill>
              </a14:hiddenFill>
            </a:ext>
          </a:extLst>
        </p:spPr>
      </p:pic>
      <p:sp>
        <p:nvSpPr>
          <p:cNvPr id="5" name="TextovéPole 4"/>
          <p:cNvSpPr txBox="1"/>
          <p:nvPr/>
        </p:nvSpPr>
        <p:spPr>
          <a:xfrm>
            <a:off x="7280404" y="3253626"/>
            <a:ext cx="1440160" cy="369332"/>
          </a:xfrm>
          <a:prstGeom prst="rect">
            <a:avLst/>
          </a:prstGeom>
          <a:noFill/>
        </p:spPr>
        <p:txBody>
          <a:bodyPr wrap="square" rtlCol="0">
            <a:spAutoFit/>
          </a:bodyPr>
          <a:lstStyle/>
          <a:p>
            <a:r>
              <a:rPr lang="cs-CZ" dirty="0" smtClean="0"/>
              <a:t>Spartak 440</a:t>
            </a:r>
            <a:endParaRPr lang="cs-CZ" dirty="0"/>
          </a:p>
        </p:txBody>
      </p:sp>
    </p:spTree>
    <p:extLst>
      <p:ext uri="{BB962C8B-B14F-4D97-AF65-F5344CB8AC3E}">
        <p14:creationId xmlns:p14="http://schemas.microsoft.com/office/powerpoint/2010/main" val="521770662"/>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ln>
            <a:solidFill>
              <a:schemeClr val="tx1">
                <a:lumMod val="95000"/>
                <a:lumOff val="5000"/>
              </a:schemeClr>
            </a:solidFill>
          </a:ln>
          <a:effectLst>
            <a:glow rad="228600">
              <a:schemeClr val="accent5">
                <a:satMod val="175000"/>
                <a:alpha val="40000"/>
              </a:schemeClr>
            </a:glow>
          </a:effectLst>
        </p:spPr>
        <p:txBody>
          <a:bodyPr/>
          <a:lstStyle/>
          <a:p>
            <a:r>
              <a:rPr lang="cs-CZ" dirty="0" smtClean="0"/>
              <a:t>1971</a:t>
            </a:r>
            <a:endParaRPr lang="cs-CZ" dirty="0"/>
          </a:p>
        </p:txBody>
      </p:sp>
      <p:sp>
        <p:nvSpPr>
          <p:cNvPr id="3" name="Zástupný symbol pro obsah 2"/>
          <p:cNvSpPr>
            <a:spLocks noGrp="1"/>
          </p:cNvSpPr>
          <p:nvPr>
            <p:ph idx="1"/>
          </p:nvPr>
        </p:nvSpPr>
        <p:spPr>
          <a:xfrm>
            <a:off x="107504" y="1628800"/>
            <a:ext cx="9034364" cy="4968552"/>
          </a:xfrm>
          <a:ln>
            <a:solidFill>
              <a:schemeClr val="tx2"/>
            </a:solidFill>
          </a:ln>
          <a:effectLst>
            <a:glow rad="228600">
              <a:schemeClr val="accent4">
                <a:satMod val="175000"/>
                <a:alpha val="40000"/>
              </a:schemeClr>
            </a:glow>
          </a:effectLst>
        </p:spPr>
        <p:txBody>
          <a:bodyPr>
            <a:normAutofit fontScale="55000" lnSpcReduction="20000"/>
          </a:bodyPr>
          <a:lstStyle/>
          <a:p>
            <a:r>
              <a:rPr lang="cs-CZ" b="1" dirty="0"/>
              <a:t>První dálnice v ČSR: Praha-Mirošovice</a:t>
            </a:r>
          </a:p>
          <a:p>
            <a:r>
              <a:rPr lang="cs-CZ" dirty="0"/>
              <a:t>Za první dálnici na světě je považována rychlostní silnice </a:t>
            </a:r>
            <a:r>
              <a:rPr lang="cs-CZ" dirty="0" err="1"/>
              <a:t>Miláno-Varese</a:t>
            </a:r>
            <a:r>
              <a:rPr lang="cs-CZ" dirty="0"/>
              <a:t>, která byla postavena v roce 1924. Českoslovenští řidiči si museli počkat skoro 50 let. První dokončený úsek dálnice D1 vedl z Prahy do Mirošovic a měřil 21 kilometrů - byl zprovozněn 12. července 1971. „Dálnice ohromně ulevila přetížené dopravě,” řekl před časem historik Václav </a:t>
            </a:r>
            <a:r>
              <a:rPr lang="cs-CZ" dirty="0" err="1"/>
              <a:t>Lídl</a:t>
            </a:r>
            <a:r>
              <a:rPr lang="cs-CZ" dirty="0"/>
              <a:t>. Ale nebyla to dálnice jako dnes – platila neomezená rychlost, nebyla žádná středová svodidla a vodorovné značení bylo žluté. „Těch prvních jednadvacet kilometrů přejedete dřív, než vykouříte jednu cigaretu,” citoval při 40. výročí otevření dálnice redaktor dobového filmového týdeníku, který komentoval novou situaci. Ani na nové autostrádě se ovšem řidiči nevyhnuli kolonám, které se objevily už po několika dnech o víkendu, protože směrem od Mirošovic chyběly sjezdy.</a:t>
            </a:r>
          </a:p>
          <a:p>
            <a:r>
              <a:rPr lang="cs-CZ" dirty="0"/>
              <a:t>Dálnice v bývalém Československu mohla existovat mnohem dřív. Stavba té u Prahy začala už na jaře 1939, ale v roce 1942 ji zastavili nacisté. V budování se pokračovalo hned další tři roky po válce, ale pak komunisté znárodnili stavební firmy. Projekt byl znovu zastaven a obnoven až v roce 1967.</a:t>
            </a:r>
          </a:p>
          <a:p>
            <a:r>
              <a:rPr lang="cs-CZ" dirty="0"/>
              <a:t>Vedle toho existoval i projekt takzvané Baťovy dálnice, o jejíž stavbě se uvažovalo už v roce 1935. Její možnou podobu popsal Jan Antonín Baťa ve své knize Budujme stát pro 40 000 000 lidí. Měla vést nejen mezi Brnem a Zlínem, ale propojit celou tehdejší republiku od východu na západ. Stavba byla plánována na neuvěřitelné čtyři roky, válka však celý plán zhatila</a:t>
            </a:r>
          </a:p>
          <a:p>
            <a:endParaRPr lang="cs-CZ" dirty="0"/>
          </a:p>
        </p:txBody>
      </p:sp>
    </p:spTree>
    <p:extLst>
      <p:ext uri="{BB962C8B-B14F-4D97-AF65-F5344CB8AC3E}">
        <p14:creationId xmlns:p14="http://schemas.microsoft.com/office/powerpoint/2010/main" val="1020187458"/>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ln>
            <a:solidFill>
              <a:schemeClr val="tx1"/>
            </a:solidFill>
          </a:ln>
          <a:effectLst>
            <a:glow rad="228600">
              <a:schemeClr val="accent4">
                <a:satMod val="175000"/>
                <a:alpha val="40000"/>
              </a:schemeClr>
            </a:glow>
          </a:effectLst>
        </p:spPr>
        <p:txBody>
          <a:bodyPr/>
          <a:lstStyle/>
          <a:p>
            <a:r>
              <a:rPr lang="cs-CZ" dirty="0" smtClean="0"/>
              <a:t>1979</a:t>
            </a:r>
            <a:endParaRPr lang="cs-CZ" dirty="0"/>
          </a:p>
        </p:txBody>
      </p:sp>
      <p:sp>
        <p:nvSpPr>
          <p:cNvPr id="3" name="Zástupný symbol pro obsah 2"/>
          <p:cNvSpPr>
            <a:spLocks noGrp="1"/>
          </p:cNvSpPr>
          <p:nvPr>
            <p:ph idx="1"/>
          </p:nvPr>
        </p:nvSpPr>
        <p:spPr>
          <a:ln>
            <a:solidFill>
              <a:schemeClr val="accent2">
                <a:lumMod val="50000"/>
              </a:schemeClr>
            </a:solidFill>
          </a:ln>
          <a:effectLst>
            <a:glow rad="228600">
              <a:schemeClr val="accent2">
                <a:satMod val="175000"/>
                <a:alpha val="40000"/>
              </a:schemeClr>
            </a:glow>
          </a:effectLst>
        </p:spPr>
        <p:txBody>
          <a:bodyPr>
            <a:normAutofit fontScale="70000" lnSpcReduction="20000"/>
          </a:bodyPr>
          <a:lstStyle/>
          <a:p>
            <a:r>
              <a:rPr lang="cs-CZ" b="1" dirty="0"/>
              <a:t>Maximální rychlost omezena na 90 km/h, na dálnicích 110 km/h</a:t>
            </a:r>
          </a:p>
          <a:p>
            <a:r>
              <a:rPr lang="cs-CZ" dirty="0"/>
              <a:t>Nařízení o povolené rychlosti se v Československu měnilo mnohokrát. Připomeňme si hlavní milníky. V roce 1935 v osadách byla rychlost omezena na 35 km/h. Od 1. ledna 1961 bylo stanoveno omezení rychlosti v obci do 50 km/h s tím, že může být dopravní značkou vyznačena vyšší rychlost. Podle další vyhlášky od 1. ledna 1976 byla rychlost v obci zvýšena na 60 km/h, pokud však byla omezena dopravní značkou, tak toto omezení na rozdíl od dřívějška platilo i v noci. Od 1. srpna 1979 byla pak rychlost osobního vozidla omezena mimo obec na 90 km/h a na dálnici na 110 km/h. Konečně v roce 1997 byla rychlost v obci snížena znovu na 50 km/h a rychlost na dálnici mimo obec naopak zvýšena ze 110 na 130 km/h.</a:t>
            </a:r>
          </a:p>
          <a:p>
            <a:endParaRPr lang="cs-CZ" dirty="0"/>
          </a:p>
        </p:txBody>
      </p:sp>
    </p:spTree>
    <p:extLst>
      <p:ext uri="{BB962C8B-B14F-4D97-AF65-F5344CB8AC3E}">
        <p14:creationId xmlns:p14="http://schemas.microsoft.com/office/powerpoint/2010/main" val="2135291574"/>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ln>
            <a:solidFill>
              <a:schemeClr val="accent6">
                <a:lumMod val="75000"/>
              </a:schemeClr>
            </a:solidFill>
          </a:ln>
          <a:effectLst>
            <a:glow rad="228600">
              <a:schemeClr val="accent2">
                <a:satMod val="175000"/>
                <a:alpha val="40000"/>
              </a:schemeClr>
            </a:glow>
          </a:effectLst>
        </p:spPr>
        <p:txBody>
          <a:bodyPr/>
          <a:lstStyle/>
          <a:p>
            <a:r>
              <a:rPr lang="cs-CZ" dirty="0" smtClean="0"/>
              <a:t>Věděli jste, že? </a:t>
            </a:r>
            <a:endParaRPr lang="cs-CZ" dirty="0"/>
          </a:p>
        </p:txBody>
      </p:sp>
      <p:sp>
        <p:nvSpPr>
          <p:cNvPr id="3" name="Zástupný symbol pro obsah 2"/>
          <p:cNvSpPr>
            <a:spLocks noGrp="1"/>
          </p:cNvSpPr>
          <p:nvPr>
            <p:ph idx="1"/>
          </p:nvPr>
        </p:nvSpPr>
        <p:spPr>
          <a:ln>
            <a:solidFill>
              <a:srgbClr val="0070C0"/>
            </a:solidFill>
          </a:ln>
          <a:effectLst>
            <a:glow rad="228600">
              <a:schemeClr val="accent1">
                <a:satMod val="175000"/>
                <a:alpha val="40000"/>
              </a:schemeClr>
            </a:glow>
          </a:effectLst>
        </p:spPr>
        <p:txBody>
          <a:bodyPr/>
          <a:lstStyle/>
          <a:p>
            <a:r>
              <a:rPr lang="cs-CZ" dirty="0"/>
              <a:t>Počet automobilů na českých silnicích už přesáhl 5,5 milionu (to je o více než 3 miliony více, než tomu bylo v roce 1991). Růst je ovlivněn i tím, že vozy jsou pro obyvatele stále dostupnější. Tomu ostatně pomáhá i program ŠKODA ONLINE, díky kterému si lze pomocí internetu pronajmout nový vůz za měsíční splátku z pohodlí domova.</a:t>
            </a:r>
          </a:p>
        </p:txBody>
      </p:sp>
    </p:spTree>
    <p:extLst>
      <p:ext uri="{BB962C8B-B14F-4D97-AF65-F5344CB8AC3E}">
        <p14:creationId xmlns:p14="http://schemas.microsoft.com/office/powerpoint/2010/main" val="862569777"/>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ln>
            <a:solidFill>
              <a:srgbClr val="FFFF00"/>
            </a:solidFill>
          </a:ln>
          <a:effectLst>
            <a:glow rad="228600">
              <a:schemeClr val="accent1">
                <a:satMod val="175000"/>
                <a:alpha val="40000"/>
              </a:schemeClr>
            </a:glow>
          </a:effectLst>
        </p:spPr>
        <p:txBody>
          <a:bodyPr/>
          <a:lstStyle/>
          <a:p>
            <a:r>
              <a:rPr lang="cs-CZ" dirty="0" smtClean="0"/>
              <a:t>2012</a:t>
            </a:r>
            <a:endParaRPr lang="cs-CZ" dirty="0"/>
          </a:p>
        </p:txBody>
      </p:sp>
      <p:sp>
        <p:nvSpPr>
          <p:cNvPr id="3" name="Zástupný symbol pro obsah 2"/>
          <p:cNvSpPr>
            <a:spLocks noGrp="1"/>
          </p:cNvSpPr>
          <p:nvPr>
            <p:ph idx="1"/>
          </p:nvPr>
        </p:nvSpPr>
        <p:spPr>
          <a:ln>
            <a:solidFill>
              <a:schemeClr val="bg2">
                <a:lumMod val="10000"/>
              </a:schemeClr>
            </a:solidFill>
          </a:ln>
          <a:effectLst>
            <a:glow rad="228600">
              <a:schemeClr val="accent2">
                <a:satMod val="175000"/>
                <a:alpha val="40000"/>
              </a:schemeClr>
            </a:glow>
          </a:effectLst>
        </p:spPr>
        <p:txBody>
          <a:bodyPr>
            <a:normAutofit fontScale="62500" lnSpcReduction="20000"/>
          </a:bodyPr>
          <a:lstStyle/>
          <a:p>
            <a:endParaRPr lang="cs-CZ" dirty="0"/>
          </a:p>
          <a:p>
            <a:r>
              <a:rPr lang="cs-CZ" b="1" dirty="0"/>
              <a:t>Počátky doby elektrické</a:t>
            </a:r>
          </a:p>
          <a:p>
            <a:r>
              <a:rPr lang="cs-CZ" dirty="0"/>
              <a:t>Na české silnice vyjelo před pěti lety prvních 10 elektrických prototypů modelu Octavia Green E Line, které měly značce ŠKODA pomoci se sběrem dat a získáváním zkušeností s provozem ryze elektrických vozů. Na základě nabytých zkušeností se tak v příštím roce představí první sériově vyráběný elektromobil značky – model </a:t>
            </a:r>
            <a:r>
              <a:rPr lang="cs-CZ" dirty="0" err="1"/>
              <a:t>Citigo</a:t>
            </a:r>
            <a:r>
              <a:rPr lang="cs-CZ" dirty="0"/>
              <a:t>-E, který by měl být na jedno nabití schopen ujet až 300 km. V loňském roce pak Škoda představila na šanghajském veletrhu designový koncept elektromobilu Škoda Vision E, který bude prvním nově vyvinutým elektromobilem postaveným na koncernové platformě MEB, jehož sériová výroba a prodej začne v roce 2020. Vůz slibuje reálný dojezd přes 500 km na jedno nabití a bude vybaven celou plejádou moderních asistenčních systémů. Sériová podoba modelu Vision E předznamenává éru elektrifikovaných vozů mladoboleslavské automobilky v rámci strategie 2025, která počítá s deseti elektrifikovanými vozy značky do roku 2025.</a:t>
            </a:r>
          </a:p>
          <a:p>
            <a:endParaRPr lang="cs-CZ" dirty="0"/>
          </a:p>
        </p:txBody>
      </p:sp>
    </p:spTree>
    <p:extLst>
      <p:ext uri="{BB962C8B-B14F-4D97-AF65-F5344CB8AC3E}">
        <p14:creationId xmlns:p14="http://schemas.microsoft.com/office/powerpoint/2010/main" val="4263857615"/>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ln>
            <a:solidFill>
              <a:schemeClr val="accent3">
                <a:lumMod val="50000"/>
              </a:schemeClr>
            </a:solidFill>
          </a:ln>
          <a:effectLst>
            <a:glow rad="228600">
              <a:schemeClr val="accent3">
                <a:satMod val="175000"/>
                <a:alpha val="40000"/>
              </a:schemeClr>
            </a:glow>
          </a:effectLst>
        </p:spPr>
        <p:txBody>
          <a:bodyPr/>
          <a:lstStyle/>
          <a:p>
            <a:r>
              <a:rPr lang="cs-CZ" dirty="0" smtClean="0"/>
              <a:t>Vytvořili:</a:t>
            </a:r>
            <a:endParaRPr lang="cs-CZ" dirty="0"/>
          </a:p>
        </p:txBody>
      </p:sp>
      <p:sp>
        <p:nvSpPr>
          <p:cNvPr id="3" name="Zástupný symbol pro obsah 2"/>
          <p:cNvSpPr>
            <a:spLocks noGrp="1"/>
          </p:cNvSpPr>
          <p:nvPr>
            <p:ph idx="1"/>
          </p:nvPr>
        </p:nvSpPr>
        <p:spPr>
          <a:xfrm>
            <a:off x="2195736" y="1844824"/>
            <a:ext cx="4968552" cy="2520280"/>
          </a:xfrm>
          <a:ln>
            <a:solidFill>
              <a:schemeClr val="accent2">
                <a:lumMod val="50000"/>
              </a:schemeClr>
            </a:solidFill>
          </a:ln>
          <a:effectLst>
            <a:glow rad="228600">
              <a:schemeClr val="accent2">
                <a:satMod val="175000"/>
                <a:alpha val="40000"/>
              </a:schemeClr>
            </a:glow>
          </a:effectLst>
        </p:spPr>
        <p:txBody>
          <a:bodyPr>
            <a:normAutofit/>
          </a:bodyPr>
          <a:lstStyle/>
          <a:p>
            <a:r>
              <a:rPr lang="cs-CZ" dirty="0" smtClean="0"/>
              <a:t>Richard Slovák</a:t>
            </a:r>
          </a:p>
          <a:p>
            <a:r>
              <a:rPr lang="cs-CZ" dirty="0" smtClean="0"/>
              <a:t>Pavel Doubrava </a:t>
            </a:r>
          </a:p>
          <a:p>
            <a:r>
              <a:rPr lang="cs-CZ" dirty="0" smtClean="0"/>
              <a:t>Dušan </a:t>
            </a:r>
            <a:r>
              <a:rPr lang="cs-CZ" dirty="0" err="1" smtClean="0"/>
              <a:t>Repáň</a:t>
            </a:r>
            <a:r>
              <a:rPr lang="cs-CZ" dirty="0" smtClean="0"/>
              <a:t> </a:t>
            </a:r>
          </a:p>
          <a:p>
            <a:r>
              <a:rPr lang="cs-CZ" dirty="0" smtClean="0"/>
              <a:t>VIII. Ročník ZŠ Oskava</a:t>
            </a:r>
          </a:p>
        </p:txBody>
      </p:sp>
    </p:spTree>
    <p:extLst>
      <p:ext uri="{BB962C8B-B14F-4D97-AF65-F5344CB8AC3E}">
        <p14:creationId xmlns:p14="http://schemas.microsoft.com/office/powerpoint/2010/main" val="3292245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50" fill="hold"/>
                                        <p:tgtEl>
                                          <p:spTgt spid="2"/>
                                        </p:tgtEl>
                                        <p:attrNameLst>
                                          <p:attrName>ppt_x</p:attrName>
                                        </p:attrNameLst>
                                      </p:cBhvr>
                                      <p:tavLst>
                                        <p:tav tm="0">
                                          <p:val>
                                            <p:strVal val="#ppt_x"/>
                                          </p:val>
                                        </p:tav>
                                        <p:tav tm="100000">
                                          <p:val>
                                            <p:strVal val="#ppt_x"/>
                                          </p:val>
                                        </p:tav>
                                      </p:tavLst>
                                    </p:anim>
                                    <p:anim calcmode="lin" valueType="num">
                                      <p:cBhvr additive="base">
                                        <p:cTn id="8" dur="25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00"/>
                                        <p:tgtEl>
                                          <p:spTgt spid="3">
                                            <p:txEl>
                                              <p:pRg st="0" end="0"/>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down)">
                                      <p:cBhvr>
                                        <p:cTn id="16" dur="500"/>
                                        <p:tgtEl>
                                          <p:spTgt spid="3">
                                            <p:txEl>
                                              <p:pRg st="1" end="1"/>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down)">
                                      <p:cBhvr>
                                        <p:cTn id="19" dur="500"/>
                                        <p:tgtEl>
                                          <p:spTgt spid="3">
                                            <p:txEl>
                                              <p:pRg st="2" end="2"/>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ln>
            <a:solidFill>
              <a:srgbClr val="002060"/>
            </a:solidFill>
          </a:ln>
          <a:effectLst>
            <a:glow rad="228600">
              <a:schemeClr val="accent6">
                <a:satMod val="175000"/>
                <a:alpha val="40000"/>
              </a:schemeClr>
            </a:glow>
          </a:effectLst>
        </p:spPr>
        <p:txBody>
          <a:bodyPr/>
          <a:lstStyle/>
          <a:p>
            <a:r>
              <a:rPr lang="cs-CZ" b="1" dirty="0" err="1" smtClean="0">
                <a:effectLst>
                  <a:outerShdw blurRad="38100" dist="38100" dir="2700000" algn="tl">
                    <a:srgbClr val="000000">
                      <a:alpha val="43137"/>
                    </a:srgbClr>
                  </a:outerShdw>
                </a:effectLst>
              </a:rPr>
              <a:t>Laurin</a:t>
            </a:r>
            <a:r>
              <a:rPr lang="cs-CZ" b="1" dirty="0" smtClean="0">
                <a:effectLst>
                  <a:outerShdw blurRad="38100" dist="38100" dir="2700000" algn="tl">
                    <a:srgbClr val="000000">
                      <a:alpha val="43137"/>
                    </a:srgbClr>
                  </a:outerShdw>
                </a:effectLst>
              </a:rPr>
              <a:t> a Klement </a:t>
            </a:r>
            <a:endParaRPr lang="cs-CZ" b="1" dirty="0">
              <a:effectLst>
                <a:outerShdw blurRad="38100" dist="38100" dir="2700000" algn="tl">
                  <a:srgbClr val="000000">
                    <a:alpha val="43137"/>
                  </a:srgbClr>
                </a:outerShdw>
              </a:effectLst>
            </a:endParaRPr>
          </a:p>
        </p:txBody>
      </p:sp>
      <p:pic>
        <p:nvPicPr>
          <p:cNvPr id="4" name="Picture 2" descr="Výsledek obrázku pro automobily v roce 1918 škoda">
            <a:hlinkClick r:id="rId2"/>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1691680" y="1628800"/>
            <a:ext cx="5285184" cy="39638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6659199"/>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ln>
            <a:solidFill>
              <a:schemeClr val="tx1">
                <a:lumMod val="95000"/>
                <a:lumOff val="5000"/>
              </a:schemeClr>
            </a:solidFill>
          </a:ln>
          <a:effectLst>
            <a:glow rad="228600">
              <a:schemeClr val="accent3">
                <a:satMod val="175000"/>
                <a:alpha val="40000"/>
              </a:schemeClr>
            </a:glow>
          </a:effectLst>
        </p:spPr>
        <p:txBody>
          <a:bodyPr>
            <a:noAutofit/>
          </a:bodyPr>
          <a:lstStyle/>
          <a:p>
            <a:r>
              <a:rPr lang="cs-CZ" sz="8000" b="1" dirty="0" smtClean="0">
                <a:effectLst>
                  <a:outerShdw blurRad="38100" dist="38100" dir="2700000" algn="tl">
                    <a:srgbClr val="000000">
                      <a:alpha val="43137"/>
                    </a:srgbClr>
                  </a:outerShdw>
                </a:effectLst>
              </a:rPr>
              <a:t>1919</a:t>
            </a:r>
            <a:endParaRPr lang="cs-CZ" sz="8000" b="1" dirty="0">
              <a:effectLst>
                <a:outerShdw blurRad="38100" dist="38100" dir="2700000" algn="tl">
                  <a:srgbClr val="000000">
                    <a:alpha val="43137"/>
                  </a:srgbClr>
                </a:outerShdw>
              </a:effectLst>
            </a:endParaRPr>
          </a:p>
        </p:txBody>
      </p:sp>
      <p:sp>
        <p:nvSpPr>
          <p:cNvPr id="3" name="Zástupný symbol pro obsah 2"/>
          <p:cNvSpPr>
            <a:spLocks noGrp="1"/>
          </p:cNvSpPr>
          <p:nvPr>
            <p:ph idx="1"/>
          </p:nvPr>
        </p:nvSpPr>
        <p:spPr>
          <a:ln>
            <a:solidFill>
              <a:srgbClr val="FF0000"/>
            </a:solidFill>
          </a:ln>
          <a:effectLst>
            <a:glow rad="228600">
              <a:schemeClr val="accent2">
                <a:satMod val="175000"/>
                <a:alpha val="40000"/>
              </a:schemeClr>
            </a:glow>
          </a:effectLst>
        </p:spPr>
        <p:txBody>
          <a:bodyPr>
            <a:normAutofit/>
          </a:bodyPr>
          <a:lstStyle/>
          <a:p>
            <a:r>
              <a:rPr lang="cs-CZ" sz="2200" b="1" dirty="0" smtClean="0"/>
              <a:t>Poplatek za řidičskou zkoušku - 33,20 Kč</a:t>
            </a:r>
          </a:p>
          <a:p>
            <a:r>
              <a:rPr lang="cs-CZ" sz="2200" dirty="0" smtClean="0"/>
              <a:t>S rozvojem dopravy bylo třeba myslet i na výuku řízení a dát jí nějaký základní legální rámec. První počin z dnešního pohledu působí možná legračně. Bylo rozhodnuto, že učit se řídit motorové vozidlo mohl kdokoliv a kdekoliv, ale za stanovený poplatek 33,20 Kč. Mimochodem na tu dobu to nebyly malé peníze, když si představíme, že měsíční platy průměrných zaměstnanců se v prvních letech po nabytí samostatnosti pohybovaly mezi 135 a 260 korunami měsíčně</a:t>
            </a:r>
          </a:p>
          <a:p>
            <a:r>
              <a:rPr lang="cs-CZ" b="1" dirty="0" smtClean="0">
                <a:effectLst>
                  <a:outerShdw blurRad="38100" dist="38100" dir="2700000" algn="tl">
                    <a:srgbClr val="000000">
                      <a:alpha val="43137"/>
                    </a:srgbClr>
                  </a:outerShdw>
                </a:effectLst>
              </a:rPr>
              <a:t>Zajímavost:</a:t>
            </a:r>
            <a:r>
              <a:rPr lang="cs-CZ" sz="2500" b="1" dirty="0" smtClean="0">
                <a:effectLst>
                  <a:outerShdw blurRad="38100" dist="38100" dir="2700000" algn="tl">
                    <a:srgbClr val="000000">
                      <a:alpha val="43137"/>
                    </a:srgbClr>
                  </a:outerShdw>
                </a:effectLst>
              </a:rPr>
              <a:t> Maximální rychlost ve městě (km/h) 15</a:t>
            </a:r>
          </a:p>
          <a:p>
            <a:r>
              <a:rPr lang="cs-CZ" sz="2500" b="1" dirty="0" smtClean="0">
                <a:effectLst>
                  <a:outerShdw blurRad="38100" dist="38100" dir="2700000" algn="tl">
                    <a:srgbClr val="000000">
                      <a:alpha val="43137"/>
                    </a:srgbClr>
                  </a:outerShdw>
                </a:effectLst>
              </a:rPr>
              <a:t>Maximální rychlost mimo město (km/h) 45</a:t>
            </a:r>
          </a:p>
          <a:p>
            <a:endParaRPr lang="cs-CZ" dirty="0"/>
          </a:p>
        </p:txBody>
      </p:sp>
    </p:spTree>
    <p:extLst>
      <p:ext uri="{BB962C8B-B14F-4D97-AF65-F5344CB8AC3E}">
        <p14:creationId xmlns:p14="http://schemas.microsoft.com/office/powerpoint/2010/main" val="2968674416"/>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ln>
            <a:solidFill>
              <a:schemeClr val="tx1">
                <a:lumMod val="95000"/>
                <a:lumOff val="5000"/>
              </a:schemeClr>
            </a:solidFill>
          </a:ln>
          <a:effectLst>
            <a:glow rad="228600">
              <a:schemeClr val="accent1">
                <a:satMod val="175000"/>
                <a:alpha val="40000"/>
              </a:schemeClr>
            </a:glow>
          </a:effectLst>
        </p:spPr>
        <p:txBody>
          <a:bodyPr/>
          <a:lstStyle/>
          <a:p>
            <a:r>
              <a:rPr lang="cs-CZ" dirty="0" smtClean="0"/>
              <a:t>1920</a:t>
            </a:r>
            <a:endParaRPr lang="cs-CZ" dirty="0"/>
          </a:p>
        </p:txBody>
      </p:sp>
      <p:sp>
        <p:nvSpPr>
          <p:cNvPr id="3" name="Zástupný symbol pro obsah 2"/>
          <p:cNvSpPr>
            <a:spLocks noGrp="1"/>
          </p:cNvSpPr>
          <p:nvPr>
            <p:ph idx="1"/>
          </p:nvPr>
        </p:nvSpPr>
        <p:spPr>
          <a:ln>
            <a:solidFill>
              <a:srgbClr val="FF0000"/>
            </a:solidFill>
          </a:ln>
          <a:effectLst>
            <a:glow rad="228600">
              <a:schemeClr val="accent2">
                <a:satMod val="175000"/>
                <a:alpha val="40000"/>
              </a:schemeClr>
            </a:glow>
          </a:effectLst>
        </p:spPr>
        <p:txBody>
          <a:bodyPr/>
          <a:lstStyle/>
          <a:p>
            <a:r>
              <a:rPr lang="cs-CZ" b="1" dirty="0" smtClean="0">
                <a:effectLst>
                  <a:outerShdw blurRad="38100" dist="38100" dir="2700000" algn="tl">
                    <a:srgbClr val="000000">
                      <a:alpha val="43137"/>
                    </a:srgbClr>
                  </a:outerShdw>
                </a:effectLst>
              </a:rPr>
              <a:t>Počet osobních automobilů v roce 1920: 3372</a:t>
            </a:r>
          </a:p>
          <a:p>
            <a:r>
              <a:rPr lang="cs-CZ" b="1" dirty="0" smtClean="0">
                <a:effectLst>
                  <a:outerShdw blurRad="38100" dist="38100" dir="2700000" algn="tl">
                    <a:srgbClr val="000000">
                      <a:alpha val="43137"/>
                    </a:srgbClr>
                  </a:outerShdw>
                </a:effectLst>
              </a:rPr>
              <a:t>Počet nákladních automobilů v roce 1920: 2143</a:t>
            </a:r>
          </a:p>
          <a:p>
            <a:r>
              <a:rPr lang="cs-CZ" b="1" dirty="0" smtClean="0">
                <a:effectLst>
                  <a:outerShdw blurRad="38100" dist="38100" dir="2700000" algn="tl">
                    <a:srgbClr val="000000">
                      <a:alpha val="43137"/>
                    </a:srgbClr>
                  </a:outerShdw>
                </a:effectLst>
              </a:rPr>
              <a:t>Počet speciálních automobilů v roce 1920: 194</a:t>
            </a:r>
          </a:p>
          <a:p>
            <a:r>
              <a:rPr lang="cs-CZ" b="1" dirty="0" smtClean="0">
                <a:effectLst>
                  <a:outerShdw blurRad="38100" dist="38100" dir="2700000" algn="tl">
                    <a:srgbClr val="000000">
                      <a:alpha val="43137"/>
                    </a:srgbClr>
                  </a:outerShdw>
                </a:effectLst>
              </a:rPr>
              <a:t>Počet motocyklů a tříkolek v roce 1920: 1 676</a:t>
            </a:r>
          </a:p>
          <a:p>
            <a:endParaRPr lang="cs-CZ" dirty="0"/>
          </a:p>
        </p:txBody>
      </p:sp>
    </p:spTree>
    <p:extLst>
      <p:ext uri="{BB962C8B-B14F-4D97-AF65-F5344CB8AC3E}">
        <p14:creationId xmlns:p14="http://schemas.microsoft.com/office/powerpoint/2010/main" val="3235432156"/>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ln>
            <a:solidFill>
              <a:schemeClr val="bg1">
                <a:lumMod val="50000"/>
              </a:schemeClr>
            </a:solidFill>
          </a:ln>
          <a:effectLst>
            <a:glow rad="228600">
              <a:schemeClr val="accent4">
                <a:satMod val="175000"/>
                <a:alpha val="40000"/>
              </a:schemeClr>
            </a:glow>
          </a:effectLst>
        </p:spPr>
        <p:txBody>
          <a:bodyPr/>
          <a:lstStyle/>
          <a:p>
            <a:r>
              <a:rPr lang="cs-CZ" b="1" dirty="0" smtClean="0"/>
              <a:t>1930</a:t>
            </a:r>
            <a:endParaRPr lang="cs-CZ" b="1" dirty="0"/>
          </a:p>
        </p:txBody>
      </p:sp>
      <p:sp>
        <p:nvSpPr>
          <p:cNvPr id="3" name="Zástupný symbol pro obsah 2"/>
          <p:cNvSpPr>
            <a:spLocks noGrp="1"/>
          </p:cNvSpPr>
          <p:nvPr>
            <p:ph idx="1"/>
          </p:nvPr>
        </p:nvSpPr>
        <p:spPr>
          <a:xfrm>
            <a:off x="611560" y="1556792"/>
            <a:ext cx="8229600" cy="4525963"/>
          </a:xfrm>
        </p:spPr>
        <p:txBody>
          <a:bodyPr/>
          <a:lstStyle/>
          <a:p>
            <a:r>
              <a:rPr lang="cs-CZ" b="1" dirty="0" smtClean="0"/>
              <a:t>Škoda Superb:</a:t>
            </a:r>
            <a:r>
              <a:rPr lang="cs-CZ" dirty="0" smtClean="0"/>
              <a:t> </a:t>
            </a:r>
            <a:endParaRPr lang="cs-CZ" dirty="0"/>
          </a:p>
        </p:txBody>
      </p:sp>
      <p:pic>
        <p:nvPicPr>
          <p:cNvPr id="4" name="Picture 2" descr="Výsledek obrázku pro škoda superb 1930">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2204864"/>
            <a:ext cx="6594252" cy="3816424"/>
          </a:xfrm>
          <a:prstGeom prst="rect">
            <a:avLst/>
          </a:prstGeom>
          <a:noFill/>
          <a:ln>
            <a:solidFill>
              <a:srgbClr val="00B0F0"/>
            </a:solidFill>
          </a:ln>
          <a:effectLst>
            <a:glow rad="228600">
              <a:schemeClr val="accent1">
                <a:satMod val="175000"/>
                <a:alpha val="40000"/>
              </a:schemeClr>
            </a:glo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8260590"/>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ln>
            <a:solidFill>
              <a:srgbClr val="002060"/>
            </a:solidFill>
          </a:ln>
          <a:effectLst>
            <a:glow rad="228600">
              <a:schemeClr val="accent1">
                <a:satMod val="175000"/>
                <a:alpha val="40000"/>
              </a:schemeClr>
            </a:glow>
          </a:effectLst>
        </p:spPr>
        <p:txBody>
          <a:bodyPr>
            <a:noAutofit/>
          </a:bodyPr>
          <a:lstStyle/>
          <a:p>
            <a:r>
              <a:rPr lang="cs-CZ" sz="7200" dirty="0" smtClean="0"/>
              <a:t>1939</a:t>
            </a:r>
            <a:endParaRPr lang="cs-CZ" sz="7200" dirty="0"/>
          </a:p>
        </p:txBody>
      </p:sp>
      <p:sp>
        <p:nvSpPr>
          <p:cNvPr id="3" name="Zástupný symbol pro obsah 2"/>
          <p:cNvSpPr>
            <a:spLocks noGrp="1"/>
          </p:cNvSpPr>
          <p:nvPr>
            <p:ph idx="1"/>
          </p:nvPr>
        </p:nvSpPr>
        <p:spPr>
          <a:ln>
            <a:solidFill>
              <a:srgbClr val="FF0000"/>
            </a:solidFill>
          </a:ln>
          <a:effectLst>
            <a:glow rad="228600">
              <a:schemeClr val="accent6">
                <a:satMod val="175000"/>
                <a:alpha val="40000"/>
              </a:schemeClr>
            </a:glow>
          </a:effectLst>
        </p:spPr>
        <p:txBody>
          <a:bodyPr>
            <a:normAutofit fontScale="70000" lnSpcReduction="20000"/>
          </a:bodyPr>
          <a:lstStyle/>
          <a:p>
            <a:r>
              <a:rPr lang="cs-CZ" b="1" dirty="0" smtClean="0"/>
              <a:t>17. března 1939 – Ze dne na den zleva doprava</a:t>
            </a:r>
          </a:p>
          <a:p>
            <a:r>
              <a:rPr lang="cs-CZ" dirty="0" smtClean="0"/>
              <a:t>Začal platit výnos vrchního velitele německé armády von </a:t>
            </a:r>
            <a:r>
              <a:rPr lang="cs-CZ" dirty="0" err="1" smtClean="0"/>
              <a:t>Brauchitsche</a:t>
            </a:r>
            <a:r>
              <a:rPr lang="cs-CZ" dirty="0" smtClean="0"/>
              <a:t> o povinné jízdě vpravo, tedy na straně, kterou už v té době používala velká část Evropy. Jen Praha tehdy dostala devítidenní odklad. I tak se tam v první den jízdy vpravo stalo 26 nehod, většinou srážek chodců s tramvajemi. Ne každý přitom ví, že přechod na pravostranné řízení se vlastně chystal v Československu už ve 20. letech.</a:t>
            </a:r>
          </a:p>
          <a:p>
            <a:r>
              <a:rPr lang="cs-CZ" dirty="0" smtClean="0"/>
              <a:t>Dost drastický moment přechodu na pravostranné řízení popsal před časem očitý svědek Jindřich </a:t>
            </a:r>
            <a:r>
              <a:rPr lang="cs-CZ" dirty="0" err="1" smtClean="0"/>
              <a:t>Majstršín</a:t>
            </a:r>
            <a:r>
              <a:rPr lang="cs-CZ" dirty="0" smtClean="0"/>
              <a:t> (1922-2011) následovně. Muž, který většinu života strávil jako kostelník v kostele v Zábřehu na Moravě, se tehdy učil knihařem. Vzpomínal, jak jel na kole a proti němu se náhle vyřítil německý tank s nápisem „</a:t>
            </a:r>
            <a:r>
              <a:rPr lang="cs-CZ" dirty="0" err="1" smtClean="0"/>
              <a:t>rechts</a:t>
            </a:r>
            <a:r>
              <a:rPr lang="cs-CZ" dirty="0" smtClean="0"/>
              <a:t> </a:t>
            </a:r>
            <a:r>
              <a:rPr lang="cs-CZ" dirty="0" err="1" smtClean="0"/>
              <a:t>fahren</a:t>
            </a:r>
            <a:r>
              <a:rPr lang="cs-CZ" dirty="0" smtClean="0"/>
              <a:t>“! </a:t>
            </a:r>
            <a:r>
              <a:rPr lang="cs-CZ" dirty="0" err="1" smtClean="0"/>
              <a:t>Majstršín</a:t>
            </a:r>
            <a:r>
              <a:rPr lang="cs-CZ" dirty="0" smtClean="0"/>
              <a:t> málem skončil v příkopu, ale od té doby si dobře pamatoval, že se prostě jezdí vpravo.</a:t>
            </a:r>
          </a:p>
          <a:p>
            <a:endParaRPr lang="cs-CZ" dirty="0"/>
          </a:p>
        </p:txBody>
      </p:sp>
    </p:spTree>
    <p:extLst>
      <p:ext uri="{BB962C8B-B14F-4D97-AF65-F5344CB8AC3E}">
        <p14:creationId xmlns:p14="http://schemas.microsoft.com/office/powerpoint/2010/main" val="388486337"/>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ln>
            <a:solidFill>
              <a:srgbClr val="00B050"/>
            </a:solidFill>
          </a:ln>
          <a:effectLst>
            <a:glow rad="228600">
              <a:schemeClr val="accent4">
                <a:satMod val="175000"/>
                <a:alpha val="40000"/>
              </a:schemeClr>
            </a:glow>
          </a:effectLst>
        </p:spPr>
        <p:txBody>
          <a:bodyPr>
            <a:noAutofit/>
          </a:bodyPr>
          <a:lstStyle/>
          <a:p>
            <a:r>
              <a:rPr lang="cs-CZ" sz="7200" dirty="0" smtClean="0"/>
              <a:t>1940</a:t>
            </a:r>
            <a:endParaRPr lang="cs-CZ" sz="7200" dirty="0"/>
          </a:p>
        </p:txBody>
      </p:sp>
      <p:sp>
        <p:nvSpPr>
          <p:cNvPr id="3" name="Zástupný symbol pro obsah 2"/>
          <p:cNvSpPr>
            <a:spLocks noGrp="1"/>
          </p:cNvSpPr>
          <p:nvPr>
            <p:ph idx="1"/>
          </p:nvPr>
        </p:nvSpPr>
        <p:spPr>
          <a:ln>
            <a:solidFill>
              <a:srgbClr val="FFFF00"/>
            </a:solidFill>
          </a:ln>
          <a:effectLst>
            <a:glow rad="228600">
              <a:schemeClr val="accent3">
                <a:satMod val="175000"/>
                <a:alpha val="40000"/>
              </a:schemeClr>
            </a:glow>
          </a:effectLst>
        </p:spPr>
        <p:txBody>
          <a:bodyPr/>
          <a:lstStyle/>
          <a:p>
            <a:r>
              <a:rPr lang="cs-CZ" b="1" dirty="0" smtClean="0"/>
              <a:t>Automobilový provoz je zcela ochromen</a:t>
            </a:r>
          </a:p>
          <a:p>
            <a:r>
              <a:rPr lang="cs-CZ" dirty="0" smtClean="0"/>
              <a:t>Válka začala velmi brzy tvrdě dopadat i na české řidiče a dopravce. V roce 1940 nastal totální chaos, když Němci začali zabavovat stovky aut českým občanům a podnikům pro potřeby wehrmachtu. Pochopitelně bez náhrady.</a:t>
            </a:r>
          </a:p>
          <a:p>
            <a:endParaRPr lang="cs-CZ" dirty="0"/>
          </a:p>
        </p:txBody>
      </p:sp>
    </p:spTree>
    <p:extLst>
      <p:ext uri="{BB962C8B-B14F-4D97-AF65-F5344CB8AC3E}">
        <p14:creationId xmlns:p14="http://schemas.microsoft.com/office/powerpoint/2010/main" val="1817740663"/>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ln>
            <a:solidFill>
              <a:srgbClr val="00B050"/>
            </a:solidFill>
          </a:ln>
          <a:effectLst>
            <a:glow rad="228600">
              <a:schemeClr val="accent3">
                <a:satMod val="175000"/>
                <a:alpha val="40000"/>
              </a:schemeClr>
            </a:glow>
          </a:effectLst>
        </p:spPr>
        <p:txBody>
          <a:bodyPr>
            <a:noAutofit/>
          </a:bodyPr>
          <a:lstStyle/>
          <a:p>
            <a:r>
              <a:rPr lang="cs-CZ" sz="7200" dirty="0" smtClean="0"/>
              <a:t>1947</a:t>
            </a:r>
            <a:endParaRPr lang="cs-CZ" sz="7200" dirty="0"/>
          </a:p>
        </p:txBody>
      </p:sp>
      <p:sp>
        <p:nvSpPr>
          <p:cNvPr id="3" name="Zástupný symbol pro obsah 2"/>
          <p:cNvSpPr>
            <a:spLocks noGrp="1"/>
          </p:cNvSpPr>
          <p:nvPr>
            <p:ph idx="1"/>
          </p:nvPr>
        </p:nvSpPr>
        <p:spPr>
          <a:xfrm>
            <a:off x="467544" y="1700808"/>
            <a:ext cx="8229600" cy="4525963"/>
          </a:xfrm>
          <a:ln>
            <a:solidFill>
              <a:srgbClr val="7030A0"/>
            </a:solidFill>
          </a:ln>
          <a:effectLst>
            <a:glow rad="139700">
              <a:schemeClr val="accent4">
                <a:satMod val="175000"/>
                <a:alpha val="40000"/>
              </a:schemeClr>
            </a:glow>
          </a:effectLst>
        </p:spPr>
        <p:txBody>
          <a:bodyPr>
            <a:normAutofit fontScale="70000" lnSpcReduction="20000"/>
          </a:bodyPr>
          <a:lstStyle/>
          <a:p>
            <a:r>
              <a:rPr lang="cs-CZ" b="1" dirty="0" smtClean="0"/>
              <a:t>Konal se první poválečný autosalon v Praze</a:t>
            </a:r>
          </a:p>
          <a:p>
            <a:r>
              <a:rPr lang="cs-CZ" dirty="0" smtClean="0"/>
              <a:t>Praha byla třetím městem v Evropě, po Paříži a Ženevě, která po válce uspořádala mezinárodní autosalon. Pouhé dva roky od skončení války byli Čechoslováci dobře připraveni. Vytasili se s inovativními vozy - legendární Škodou 1101 (i kabriolet) nebo luxusním čtyřválcem </a:t>
            </a:r>
            <a:r>
              <a:rPr lang="cs-CZ" dirty="0" err="1" smtClean="0"/>
              <a:t>Tatraplanem</a:t>
            </a:r>
            <a:r>
              <a:rPr lang="cs-CZ" dirty="0" smtClean="0"/>
              <a:t>. Nebyla to náhoda, jen se tím potvrdila vyspělost prvorepublikového průmyslu. Autosalony měly v Praze svou tradici, první se uskutečnil už roku 1905 a pak pravidelně každé dva roky až do roku 1937. Po deseti letech pauzy se tak rok 1947 směl stát signálem nástupu nové éry průmyslového rozmachu. Mezi VIP hosty byl i generál a budoucí československý prezident Ludvík Svoboda. Bohužel nikdo tehdy netušil, že nástup komunismu všechno zastaví a příští autosalon se uskuteční až za dalších 44 let.</a:t>
            </a:r>
          </a:p>
          <a:p>
            <a:endParaRPr lang="cs-CZ" dirty="0"/>
          </a:p>
        </p:txBody>
      </p:sp>
    </p:spTree>
    <p:extLst>
      <p:ext uri="{BB962C8B-B14F-4D97-AF65-F5344CB8AC3E}">
        <p14:creationId xmlns:p14="http://schemas.microsoft.com/office/powerpoint/2010/main" val="1873932724"/>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ln>
            <a:solidFill>
              <a:srgbClr val="FFFF00"/>
            </a:solidFill>
          </a:ln>
          <a:effectLst>
            <a:glow rad="228600">
              <a:schemeClr val="accent3">
                <a:satMod val="175000"/>
                <a:alpha val="40000"/>
              </a:schemeClr>
            </a:glow>
          </a:effectLst>
        </p:spPr>
        <p:txBody>
          <a:bodyPr/>
          <a:lstStyle/>
          <a:p>
            <a:r>
              <a:rPr lang="cs-CZ" dirty="0" smtClean="0"/>
              <a:t>1950</a:t>
            </a:r>
            <a:endParaRPr lang="cs-CZ" dirty="0"/>
          </a:p>
        </p:txBody>
      </p:sp>
      <p:sp>
        <p:nvSpPr>
          <p:cNvPr id="3" name="Zástupný symbol pro obsah 2"/>
          <p:cNvSpPr>
            <a:spLocks noGrp="1"/>
          </p:cNvSpPr>
          <p:nvPr>
            <p:ph idx="1"/>
          </p:nvPr>
        </p:nvSpPr>
        <p:spPr>
          <a:ln>
            <a:solidFill>
              <a:schemeClr val="tx1"/>
            </a:solidFill>
          </a:ln>
          <a:effectLst>
            <a:glow rad="228600">
              <a:schemeClr val="accent1">
                <a:satMod val="175000"/>
                <a:alpha val="40000"/>
              </a:schemeClr>
            </a:glow>
          </a:effectLst>
        </p:spPr>
        <p:txBody>
          <a:bodyPr>
            <a:normAutofit fontScale="92500"/>
          </a:bodyPr>
          <a:lstStyle/>
          <a:p>
            <a:r>
              <a:rPr lang="cs-CZ" b="1" dirty="0" smtClean="0"/>
              <a:t>V Praze zavedli havarijní odtahovou službu</a:t>
            </a:r>
          </a:p>
          <a:p>
            <a:r>
              <a:rPr lang="cs-CZ" dirty="0" smtClean="0"/>
              <a:t>Rok 1950 znamenal alespoň částečný restart československého </a:t>
            </a:r>
            <a:r>
              <a:rPr lang="cs-CZ" dirty="0" err="1" smtClean="0"/>
              <a:t>autoprůmyslu</a:t>
            </a:r>
            <a:r>
              <a:rPr lang="cs-CZ" dirty="0" smtClean="0"/>
              <a:t>. K danému roku pracovalo přes 36 000 osob. Firma BARUM začala s výrobou bezdušových pneumatik a v Praze byla zřízena první havarijní odtahová služba. To byl velký pokrok, do té doby si vlastně každý musel pomoci sám. Dnes už si bez „</a:t>
            </a:r>
            <a:r>
              <a:rPr lang="cs-CZ" dirty="0" err="1" smtClean="0"/>
              <a:t>odtahovky</a:t>
            </a:r>
            <a:r>
              <a:rPr lang="cs-CZ" dirty="0" smtClean="0"/>
              <a:t>“ dopravu nedovedeme vůbec představit.</a:t>
            </a:r>
          </a:p>
          <a:p>
            <a:endParaRPr lang="cs-CZ" dirty="0"/>
          </a:p>
        </p:txBody>
      </p:sp>
    </p:spTree>
    <p:extLst>
      <p:ext uri="{BB962C8B-B14F-4D97-AF65-F5344CB8AC3E}">
        <p14:creationId xmlns:p14="http://schemas.microsoft.com/office/powerpoint/2010/main" val="3794236721"/>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186</Words>
  <Application>Microsoft Office PowerPoint</Application>
  <PresentationFormat>Předvádění na obrazovce (4:3)</PresentationFormat>
  <Paragraphs>52</Paragraphs>
  <Slides>15</Slides>
  <Notes>0</Notes>
  <HiddenSlides>0</HiddenSlides>
  <MMClips>0</MMClips>
  <ScaleCrop>false</ScaleCrop>
  <HeadingPairs>
    <vt:vector size="4" baseType="variant">
      <vt:variant>
        <vt:lpstr>Motiv</vt:lpstr>
      </vt:variant>
      <vt:variant>
        <vt:i4>1</vt:i4>
      </vt:variant>
      <vt:variant>
        <vt:lpstr>Nadpisy snímků</vt:lpstr>
      </vt:variant>
      <vt:variant>
        <vt:i4>15</vt:i4>
      </vt:variant>
    </vt:vector>
  </HeadingPairs>
  <TitlesOfParts>
    <vt:vector size="16" baseType="lpstr">
      <vt:lpstr>Motiv systému Office</vt:lpstr>
      <vt:lpstr>100 let automobilismu</vt:lpstr>
      <vt:lpstr>Laurin a Klement </vt:lpstr>
      <vt:lpstr>1919</vt:lpstr>
      <vt:lpstr>1920</vt:lpstr>
      <vt:lpstr>1930</vt:lpstr>
      <vt:lpstr>1939</vt:lpstr>
      <vt:lpstr>1940</vt:lpstr>
      <vt:lpstr>1947</vt:lpstr>
      <vt:lpstr>1950</vt:lpstr>
      <vt:lpstr>1954</vt:lpstr>
      <vt:lpstr>1971</vt:lpstr>
      <vt:lpstr>1979</vt:lpstr>
      <vt:lpstr>Věděli jste, že? </vt:lpstr>
      <vt:lpstr>2012</vt:lpstr>
      <vt:lpstr>Vytvořili: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100 let automobilismu</dc:title>
  <dc:creator>Zak09</dc:creator>
  <cp:lastModifiedBy>Zak09</cp:lastModifiedBy>
  <cp:revision>8</cp:revision>
  <dcterms:created xsi:type="dcterms:W3CDTF">2019-01-03T11:06:39Z</dcterms:created>
  <dcterms:modified xsi:type="dcterms:W3CDTF">2019-01-17T11:44:40Z</dcterms:modified>
</cp:coreProperties>
</file>