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8" autoAdjust="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97083-4EBC-4A58-A8BC-9127A7DFFAA1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2A424-162D-4A22-8034-D9E2A60A5A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88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2A424-162D-4A22-8034-D9E2A60A5A6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022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88E0D5A-1390-4093-AE16-F108BD714713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0CB5569-DD8D-40A6-8B74-4BA6358E52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0D5A-1390-4093-AE16-F108BD714713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5569-DD8D-40A6-8B74-4BA6358E52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0D5A-1390-4093-AE16-F108BD714713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5569-DD8D-40A6-8B74-4BA6358E52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88E0D5A-1390-4093-AE16-F108BD714713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5569-DD8D-40A6-8B74-4BA6358E52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88E0D5A-1390-4093-AE16-F108BD714713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0CB5569-DD8D-40A6-8B74-4BA6358E522C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88E0D5A-1390-4093-AE16-F108BD714713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0CB5569-DD8D-40A6-8B74-4BA6358E52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88E0D5A-1390-4093-AE16-F108BD714713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0CB5569-DD8D-40A6-8B74-4BA6358E522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0D5A-1390-4093-AE16-F108BD714713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5569-DD8D-40A6-8B74-4BA6358E52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88E0D5A-1390-4093-AE16-F108BD714713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0CB5569-DD8D-40A6-8B74-4BA6358E52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88E0D5A-1390-4093-AE16-F108BD714713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0CB5569-DD8D-40A6-8B74-4BA6358E522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88E0D5A-1390-4093-AE16-F108BD714713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0CB5569-DD8D-40A6-8B74-4BA6358E522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88E0D5A-1390-4093-AE16-F108BD714713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0CB5569-DD8D-40A6-8B74-4BA6358E522C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z/url?sa=i&amp;rct=j&amp;q=&amp;esrc=s&amp;source=images&amp;cd=&amp;ved=2ahUKEwjYrsPUyJLgAhWMaVAKHTkxAeMQjRx6BAgBEAQ&amp;url=https://www.ou-oskava.cz/evt_file.php?file%3D3401&amp;psig=AOvVaw2KMvqAz45MRXlTxLZvgYcE&amp;ust=154883672691924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z/url?sa=i&amp;rct=j&amp;q=&amp;esrc=s&amp;source=images&amp;cd=&amp;cad=rja&amp;uact=8&amp;ved=2ahUKEwiW2qPq99jgAhUS2qQKHVFeDv8QjRx6BAgBEAU&amp;url=https%3A%2F%2Fwww.idnes.cz%2Fekonomika%2Fdomaci%2Flesy-cr-vojacek-kurovec-kalamita.A181106_154205_ekonomika_fih&amp;psig=AOvVaw2ZN6hSzeo6O1n3vDv-xtUH&amp;ust=155125457988316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porady/10214729714-kapitolky-o-haveti/209572230550007-kurovec/" TargetMode="External"/><Relationship Id="rId2" Type="http://schemas.openxmlformats.org/officeDocument/2006/relationships/hyperlink" Target="https://cs.wikipedia.org/wiki/K%C5%AFrovc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etemlesem.cz/zajimavosti/co-vsechno-jste-chteli-vedet-o-kurovcich-a-bali-jste-se-zeptat/" TargetMode="External"/><Relationship Id="rId4" Type="http://schemas.openxmlformats.org/officeDocument/2006/relationships/hyperlink" Target="http://www.kurovcoveinfo.cz/lykozrou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rct=j&amp;q=&amp;esrc=s&amp;source=images&amp;cd=&amp;cad=rja&amp;uact=8&amp;ved=2ahUKEwitobaS293fAhUOzKQKHT_IBUcQjRx6BAgBEAU&amp;url=https://www.biolib.cz/cz/image/id246378/&amp;psig=AOvVaw2_bqz8bXgMP2x91y1WBdTh&amp;ust=154702063715880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commons.wikimedia.org/wiki/File:Ips_typographicus_1_meyers_1888_v16_p352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z/url?sa=i&amp;rct=j&amp;q=&amp;esrc=s&amp;source=images&amp;cd=&amp;cad=rja&amp;uact=8&amp;ved=2ahUKEwiU__jq3oXfAhXDY1AKHVUUAJsQjRx6BAgBEAU&amp;url=http://www.silvarium.cz/lesnictvi/pouziti-feromonovych-lapacu-v-ochrane-lesa-proti-lykozroutu-smrkovemu&amp;psig=AOvVaw27RedWjJR0WHmEPQY8srQx&amp;ust=154399797386564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z/url?sa=i&amp;rct=j&amp;q=&amp;esrc=s&amp;source=images&amp;cd=&amp;cad=rja&amp;uact=8&amp;ved=2ahUKEwjLpv7s293fAhUpsKQKHeaaBIIQjRx6BAgBEAU&amp;url=https://ekonom.ihned.cz/c1-65244220-firmy-nestihaji-tezit-drevo-napadene-kurovcem-ten-se-siri-hlavne-na-severu-moravy-padaly-milionove-pokuty&amp;psig=AOvVaw2_bqz8bXgMP2x91y1WBdTh&amp;ust=154702063715880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kcr.cz/data_ak/18/ris/VYrisZpravodaj1802.do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z/url?sa=i&amp;rct=j&amp;q=&amp;esrc=s&amp;source=images&amp;cd=&amp;cad=rja&amp;uact=8&amp;ved=2ahUKEwjZzLrE4d3fAhWICuwKHQLxDqUQjRx6BAgBEAU&amp;url=https://ostrava.idnes.cz/foto.aspx?r%3Dostrava-zpravy%26c%3DA180702_412391_ostrava-zpravy_jaga%26foto%3DJB735396_50593144.jpg&amp;psig=AOvVaw2KMF4Bb2KWDqhpkQ073-zt&amp;ust=154702235506775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3488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6000" b="1" dirty="0" smtClean="0"/>
              <a:t>Kůrovec… a co s ním?</a:t>
            </a:r>
            <a:endParaRPr lang="cs-CZ" sz="6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27984" y="5877272"/>
            <a:ext cx="4716016" cy="1752600"/>
          </a:xfrm>
        </p:spPr>
        <p:txBody>
          <a:bodyPr>
            <a:normAutofit/>
          </a:bodyPr>
          <a:lstStyle/>
          <a:p>
            <a:r>
              <a:rPr lang="cs-CZ" sz="2000" b="1" i="1" dirty="0" smtClean="0">
                <a:solidFill>
                  <a:srgbClr val="002060"/>
                </a:solidFill>
              </a:rPr>
              <a:t>Alice </a:t>
            </a:r>
            <a:r>
              <a:rPr lang="cs-CZ" sz="2000" b="1" i="1" dirty="0" err="1" smtClean="0">
                <a:solidFill>
                  <a:srgbClr val="002060"/>
                </a:solidFill>
              </a:rPr>
              <a:t>Struhárová</a:t>
            </a:r>
            <a:endParaRPr lang="cs-CZ" sz="2000" b="1" i="1" dirty="0">
              <a:solidFill>
                <a:srgbClr val="002060"/>
              </a:solidFill>
            </a:endParaRPr>
          </a:p>
          <a:p>
            <a:r>
              <a:rPr lang="cs-CZ" sz="2000" b="1" i="1" dirty="0" smtClean="0">
                <a:solidFill>
                  <a:srgbClr val="002060"/>
                </a:solidFill>
              </a:rPr>
              <a:t>ZŠ Oskava</a:t>
            </a:r>
          </a:p>
          <a:p>
            <a:r>
              <a:rPr lang="cs-CZ" sz="2000" b="1" i="1" dirty="0" smtClean="0">
                <a:solidFill>
                  <a:srgbClr val="002060"/>
                </a:solidFill>
              </a:rPr>
              <a:t>2018-2019</a:t>
            </a:r>
          </a:p>
        </p:txBody>
      </p:sp>
    </p:spTree>
    <p:extLst>
      <p:ext uri="{BB962C8B-B14F-4D97-AF65-F5344CB8AC3E}">
        <p14:creationId xmlns:p14="http://schemas.microsoft.com/office/powerpoint/2010/main" val="84182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b="1" i="1" u="sng" dirty="0" smtClean="0">
                <a:solidFill>
                  <a:srgbClr val="00B0F0"/>
                </a:solidFill>
              </a:rPr>
              <a:t>Agresivní </a:t>
            </a:r>
            <a:r>
              <a:rPr lang="cs-CZ" b="1" i="1" u="sng" dirty="0">
                <a:solidFill>
                  <a:srgbClr val="00B0F0"/>
                </a:solidFill>
              </a:rPr>
              <a:t>k</a:t>
            </a:r>
            <a:r>
              <a:rPr lang="cs-CZ" b="1" i="1" u="sng" dirty="0" smtClean="0">
                <a:solidFill>
                  <a:srgbClr val="00B0F0"/>
                </a:solidFill>
              </a:rPr>
              <a:t>ůrovci-lýkožrouti </a:t>
            </a:r>
            <a:r>
              <a:rPr lang="cs-CZ" dirty="0" smtClean="0"/>
              <a:t>- </a:t>
            </a:r>
            <a:r>
              <a:rPr lang="cs-CZ" dirty="0"/>
              <a:t>Agresivní kůrovci </a:t>
            </a:r>
            <a:r>
              <a:rPr lang="cs-CZ" dirty="0" smtClean="0"/>
              <a:t>jsou druhy</a:t>
            </a:r>
            <a:r>
              <a:rPr lang="cs-CZ" dirty="0"/>
              <a:t>, které se živí </a:t>
            </a:r>
            <a:r>
              <a:rPr lang="cs-CZ" dirty="0" smtClean="0"/>
              <a:t>lýkem </a:t>
            </a:r>
            <a:r>
              <a:rPr lang="cs-CZ" dirty="0"/>
              <a:t>a dřevem stromu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b="1" i="1" u="sng" dirty="0">
                <a:solidFill>
                  <a:srgbClr val="00B0F0"/>
                </a:solidFill>
              </a:rPr>
              <a:t>Ambrózioví </a:t>
            </a:r>
            <a:r>
              <a:rPr lang="cs-CZ" b="1" i="1" u="sng" dirty="0" smtClean="0">
                <a:solidFill>
                  <a:srgbClr val="00B0F0"/>
                </a:solidFill>
              </a:rPr>
              <a:t>kůrovci-lýkožrouti</a:t>
            </a:r>
            <a:r>
              <a:rPr lang="cs-CZ" dirty="0" smtClean="0">
                <a:solidFill>
                  <a:srgbClr val="00B0F0"/>
                </a:solidFill>
              </a:rPr>
              <a:t> </a:t>
            </a:r>
            <a:r>
              <a:rPr lang="cs-CZ" dirty="0" smtClean="0"/>
              <a:t>- </a:t>
            </a:r>
            <a:r>
              <a:rPr lang="cs-CZ" dirty="0"/>
              <a:t>Ambrózioví </a:t>
            </a:r>
            <a:r>
              <a:rPr lang="cs-CZ" dirty="0" smtClean="0"/>
              <a:t>kůrovci </a:t>
            </a:r>
            <a:r>
              <a:rPr lang="cs-CZ" dirty="0"/>
              <a:t>jsou "zahrádkáři", kteří ve svých chodbách sejí houby a dokonce se o ně starají.</a:t>
            </a:r>
            <a:endParaRPr lang="cs-CZ" i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0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Mapa Oskavy a okolí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Výsledek obrázku pro Oskava a okolí map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371334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60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Situace s výskytem </a:t>
            </a:r>
            <a:r>
              <a:rPr lang="cs-CZ" b="1" dirty="0" smtClean="0"/>
              <a:t>kůrovce-lýkožroutem </a:t>
            </a:r>
            <a:r>
              <a:rPr lang="cs-CZ" b="1" dirty="0" smtClean="0"/>
              <a:t>v naší oblasti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12 revírů    </a:t>
            </a:r>
            <a:r>
              <a:rPr lang="cs-CZ" b="1" dirty="0" smtClean="0"/>
              <a:t>-   </a:t>
            </a:r>
            <a:r>
              <a:rPr lang="cs-CZ" dirty="0" smtClean="0"/>
              <a:t>+- 1600 </a:t>
            </a:r>
            <a:r>
              <a:rPr lang="cs-CZ" sz="2800" dirty="0" smtClean="0"/>
              <a:t>m</a:t>
            </a:r>
            <a:r>
              <a:rPr lang="cs-CZ" sz="1600" dirty="0" smtClean="0"/>
              <a:t>2</a:t>
            </a:r>
            <a:endParaRPr lang="cs-CZ" sz="1600" dirty="0" smtClean="0"/>
          </a:p>
          <a:p>
            <a:r>
              <a:rPr lang="cs-CZ" b="1" dirty="0" smtClean="0">
                <a:solidFill>
                  <a:srgbClr val="FFFF00"/>
                </a:solidFill>
              </a:rPr>
              <a:t>S kůrovcem je nutné bojovat </a:t>
            </a:r>
            <a:r>
              <a:rPr lang="cs-CZ" dirty="0" smtClean="0"/>
              <a:t>– denně se starat o stromy</a:t>
            </a:r>
          </a:p>
          <a:p>
            <a:r>
              <a:rPr lang="cs-CZ" dirty="0" smtClean="0"/>
              <a:t>Smrk roste rychle, proto je nutné lesy </a:t>
            </a:r>
            <a:r>
              <a:rPr lang="cs-CZ" b="1" dirty="0" smtClean="0">
                <a:solidFill>
                  <a:srgbClr val="FFFF00"/>
                </a:solidFill>
              </a:rPr>
              <a:t>chránit!</a:t>
            </a:r>
          </a:p>
          <a:p>
            <a:r>
              <a:rPr lang="cs-CZ" dirty="0" smtClean="0"/>
              <a:t>Rojí se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FFFF00"/>
                </a:solidFill>
              </a:rPr>
              <a:t>3x</a:t>
            </a:r>
            <a:r>
              <a:rPr lang="cs-CZ" b="1" dirty="0" smtClean="0"/>
              <a:t> </a:t>
            </a:r>
            <a:r>
              <a:rPr lang="cs-CZ" dirty="0" smtClean="0"/>
              <a:t>do roka</a:t>
            </a:r>
          </a:p>
          <a:p>
            <a:r>
              <a:rPr lang="cs-CZ" b="1" dirty="0" smtClean="0">
                <a:solidFill>
                  <a:srgbClr val="FFFF00"/>
                </a:solidFill>
              </a:rPr>
              <a:t>1</a:t>
            </a:r>
            <a:r>
              <a:rPr lang="cs-CZ" dirty="0" smtClean="0"/>
              <a:t> strom –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FFFF00"/>
                </a:solidFill>
              </a:rPr>
              <a:t>3000</a:t>
            </a:r>
            <a:r>
              <a:rPr lang="cs-CZ" b="1" dirty="0" smtClean="0"/>
              <a:t> </a:t>
            </a:r>
            <a:r>
              <a:rPr lang="cs-CZ" dirty="0" smtClean="0"/>
              <a:t>samiček</a:t>
            </a:r>
          </a:p>
          <a:p>
            <a:pPr marL="0" indent="0">
              <a:buNone/>
            </a:pPr>
            <a:r>
              <a:rPr lang="cs-CZ" dirty="0" smtClean="0"/>
              <a:t>    a až </a:t>
            </a:r>
            <a:r>
              <a:rPr lang="cs-CZ" b="1" dirty="0" smtClean="0">
                <a:solidFill>
                  <a:srgbClr val="FFFF00"/>
                </a:solidFill>
              </a:rPr>
              <a:t>300</a:t>
            </a:r>
            <a:r>
              <a:rPr lang="cs-CZ" dirty="0" smtClean="0"/>
              <a:t> vajíček (jedna)</a:t>
            </a:r>
            <a:endParaRPr lang="cs-CZ" dirty="0"/>
          </a:p>
        </p:txBody>
      </p:sp>
      <p:pic>
        <p:nvPicPr>
          <p:cNvPr id="1026" name="Picture 2" descr="Výsledek obrázku pro Lesy po kurovc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65104"/>
            <a:ext cx="3024336" cy="170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5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Informační zdroje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91003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cs-CZ" sz="2900" dirty="0">
                <a:solidFill>
                  <a:schemeClr val="accent1"/>
                </a:solidFill>
                <a:hlinkClick r:id="rId2"/>
              </a:rPr>
              <a:t>https://</a:t>
            </a:r>
            <a:r>
              <a:rPr lang="cs-CZ" sz="2900" dirty="0" smtClean="0">
                <a:solidFill>
                  <a:schemeClr val="accent1"/>
                </a:solidFill>
                <a:hlinkClick r:id="rId2"/>
              </a:rPr>
              <a:t>cs.wikipedia.org/wiki/K%C5%AFrovci</a:t>
            </a:r>
            <a:endParaRPr lang="cs-CZ" sz="2900" dirty="0" smtClean="0">
              <a:solidFill>
                <a:schemeClr val="accent1"/>
              </a:solidFill>
            </a:endParaRPr>
          </a:p>
          <a:p>
            <a:r>
              <a:rPr lang="cs-CZ" sz="2900" dirty="0">
                <a:solidFill>
                  <a:schemeClr val="accent1"/>
                </a:solidFill>
                <a:hlinkClick r:id="rId3"/>
              </a:rPr>
              <a:t>https://www.ceskatelevize.cz/porady/10214729714-kapitolky-o-haveti/209572230550007-kurovec</a:t>
            </a:r>
            <a:r>
              <a:rPr lang="cs-CZ" sz="2900" dirty="0" smtClean="0">
                <a:solidFill>
                  <a:schemeClr val="accent1"/>
                </a:solidFill>
                <a:hlinkClick r:id="rId3"/>
              </a:rPr>
              <a:t>/</a:t>
            </a:r>
            <a:endParaRPr lang="cs-CZ" sz="2900" dirty="0" smtClean="0">
              <a:solidFill>
                <a:schemeClr val="accent1"/>
              </a:solidFill>
            </a:endParaRPr>
          </a:p>
          <a:p>
            <a:r>
              <a:rPr lang="cs-CZ" sz="2900" dirty="0">
                <a:solidFill>
                  <a:schemeClr val="accent1"/>
                </a:solidFill>
                <a:hlinkClick r:id="rId4"/>
              </a:rPr>
              <a:t>http://</a:t>
            </a:r>
            <a:r>
              <a:rPr lang="cs-CZ" sz="2900" dirty="0" smtClean="0">
                <a:solidFill>
                  <a:schemeClr val="accent1"/>
                </a:solidFill>
                <a:hlinkClick r:id="rId4"/>
              </a:rPr>
              <a:t>www.kurovcoveinfo.cz/lykozrout</a:t>
            </a:r>
            <a:endParaRPr lang="cs-CZ" sz="2900" dirty="0" smtClean="0">
              <a:solidFill>
                <a:schemeClr val="accent1"/>
              </a:solidFill>
            </a:endParaRPr>
          </a:p>
          <a:p>
            <a:r>
              <a:rPr lang="cs-CZ" sz="2900" dirty="0" smtClean="0">
                <a:solidFill>
                  <a:schemeClr val="accent1"/>
                </a:solidFill>
                <a:hlinkClick r:id="rId5"/>
              </a:rPr>
              <a:t>http</a:t>
            </a:r>
            <a:r>
              <a:rPr lang="cs-CZ" sz="2900" dirty="0">
                <a:solidFill>
                  <a:schemeClr val="accent1"/>
                </a:solidFill>
                <a:hlinkClick r:id="rId5"/>
              </a:rPr>
              <a:t>://letemlesem.cz/zajimavosti/co-vsechno-jste-chteli-vedet-o-kurovcich-a-bali-jste-se-zeptat</a:t>
            </a:r>
            <a:r>
              <a:rPr lang="cs-CZ" sz="2900" dirty="0" smtClean="0">
                <a:solidFill>
                  <a:schemeClr val="accent1"/>
                </a:solidFill>
                <a:hlinkClick r:id="rId5"/>
              </a:rPr>
              <a:t>/</a:t>
            </a:r>
            <a:endParaRPr lang="cs-CZ" sz="2900" dirty="0" smtClean="0">
              <a:solidFill>
                <a:schemeClr val="accent1"/>
              </a:solidFill>
            </a:endParaRPr>
          </a:p>
          <a:p>
            <a:r>
              <a:rPr lang="cs-CZ" sz="2900" dirty="0">
                <a:solidFill>
                  <a:schemeClr val="accent1"/>
                </a:solidFill>
              </a:rPr>
              <a:t>https://www.lidovky.cz/noviny/kurovcova-zkaza-experti-letos-ocekavaji-zniceni-kolem-30-milionu-stromu.A190128_195351_ln_domov_form</a:t>
            </a:r>
            <a:endParaRPr lang="cs-CZ" sz="2900" dirty="0" smtClean="0">
              <a:solidFill>
                <a:schemeClr val="accent1"/>
              </a:solidFill>
            </a:endParaRPr>
          </a:p>
          <a:p>
            <a:endParaRPr lang="cs-CZ" sz="29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86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5987008" cy="2908919"/>
          </a:xfrm>
        </p:spPr>
        <p:txBody>
          <a:bodyPr>
            <a:normAutofit/>
          </a:bodyPr>
          <a:lstStyle/>
          <a:p>
            <a:r>
              <a:rPr lang="cs-CZ" b="1" dirty="0" smtClean="0"/>
              <a:t>Kůrovec- lýkožrout </a:t>
            </a:r>
            <a:r>
              <a:rPr lang="cs-CZ" b="1" u="sng" dirty="0">
                <a:solidFill>
                  <a:srgbClr val="FFFF00"/>
                </a:solidFill>
              </a:rPr>
              <a:t>je podčeleď brouků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smtClean="0"/>
              <a:t>Vyskytuje se </a:t>
            </a:r>
            <a:r>
              <a:rPr lang="cs-CZ" b="1" dirty="0"/>
              <a:t>obecně po celém </a:t>
            </a:r>
            <a:r>
              <a:rPr lang="cs-CZ" b="1" dirty="0" smtClean="0"/>
              <a:t>světě </a:t>
            </a:r>
          </a:p>
          <a:p>
            <a:r>
              <a:rPr lang="cs-CZ" b="1" dirty="0"/>
              <a:t>Lýkožrout </a:t>
            </a:r>
            <a:r>
              <a:rPr lang="cs-CZ" b="1" dirty="0" smtClean="0"/>
              <a:t>smrkový zabraňuje </a:t>
            </a:r>
            <a:r>
              <a:rPr lang="cs-CZ" b="1" dirty="0"/>
              <a:t>vývoji stromů.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 descr="Výsledek obrázku pro kurovec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3529012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0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cs-CZ" u="sng" dirty="0" smtClean="0">
                <a:solidFill>
                  <a:srgbClr val="FFFF00"/>
                </a:solidFill>
              </a:rPr>
              <a:t>Vývojová stádia </a:t>
            </a:r>
            <a:r>
              <a:rPr lang="cs-CZ" u="sng" dirty="0">
                <a:solidFill>
                  <a:srgbClr val="FFFF00"/>
                </a:solidFill>
              </a:rPr>
              <a:t>l</a:t>
            </a:r>
            <a:r>
              <a:rPr lang="cs-CZ" u="sng" dirty="0" smtClean="0">
                <a:solidFill>
                  <a:srgbClr val="FFFF00"/>
                </a:solidFill>
              </a:rPr>
              <a:t>ýkožrouta smrkového</a:t>
            </a:r>
            <a:endParaRPr lang="cs-CZ" u="sng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 descr="https://upload.wikimedia.org/wikipedia/commons/thumb/d/d6/Ips_typographicus_1_meyers_1888_v16_p352.jpg/280px-Ips_typographicus_1_meyers_1888_v16_p35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4824536" cy="32403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532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 smtClean="0">
                <a:solidFill>
                  <a:srgbClr val="FFFF00"/>
                </a:solidFill>
              </a:rPr>
              <a:t>Feromonové lapače </a:t>
            </a:r>
          </a:p>
          <a:p>
            <a:r>
              <a:rPr lang="cs-CZ" b="1" dirty="0" smtClean="0"/>
              <a:t>proti </a:t>
            </a:r>
            <a:r>
              <a:rPr lang="cs-CZ" b="1" dirty="0"/>
              <a:t>lýkožroutu </a:t>
            </a:r>
          </a:p>
          <a:p>
            <a:pPr marL="0" indent="0">
              <a:buNone/>
            </a:pPr>
            <a:r>
              <a:rPr lang="cs-CZ" b="1" dirty="0" smtClean="0"/>
              <a:t>Smrkovému (samce)</a:t>
            </a:r>
            <a:endParaRPr lang="cs-CZ" b="1" dirty="0"/>
          </a:p>
          <a:p>
            <a:pPr marL="0" indent="0">
              <a:buNone/>
            </a:pPr>
            <a:endParaRPr lang="cs-CZ" u="sng" dirty="0">
              <a:solidFill>
                <a:srgbClr val="C00000"/>
              </a:solidFill>
            </a:endParaRPr>
          </a:p>
          <a:p>
            <a:r>
              <a:rPr lang="cs-CZ" b="1" dirty="0" smtClean="0"/>
              <a:t>zavedeny </a:t>
            </a:r>
            <a:r>
              <a:rPr lang="cs-CZ" b="1" dirty="0"/>
              <a:t>na 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přelomu </a:t>
            </a:r>
            <a:r>
              <a:rPr lang="cs-CZ" b="1" dirty="0"/>
              <a:t>70. a 80. 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let </a:t>
            </a:r>
            <a:r>
              <a:rPr lang="cs-CZ" b="1" dirty="0"/>
              <a:t>minulého </a:t>
            </a:r>
            <a:r>
              <a:rPr lang="cs-CZ" b="1" dirty="0" smtClean="0"/>
              <a:t>století</a:t>
            </a:r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  <p:pic>
        <p:nvPicPr>
          <p:cNvPr id="4" name="Obrázek 3" descr="Výsledek obrázku pro feromonový lapač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3728814" cy="2813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198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6000" b="1" dirty="0" smtClean="0"/>
              <a:t>Rozmnožování </a:t>
            </a:r>
            <a:endParaRPr lang="cs-CZ" sz="6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 </a:t>
            </a:r>
            <a:r>
              <a:rPr lang="cs-CZ" b="1" dirty="0" smtClean="0"/>
              <a:t>Sameček </a:t>
            </a:r>
            <a:r>
              <a:rPr lang="cs-CZ" b="1" dirty="0"/>
              <a:t>se zavrtá do kůry stromu a vyhlodá snubní komůrku. </a:t>
            </a:r>
            <a:endParaRPr lang="cs-CZ" b="1" dirty="0" smtClean="0"/>
          </a:p>
          <a:p>
            <a:r>
              <a:rPr lang="cs-CZ" b="1" dirty="0" smtClean="0"/>
              <a:t>Začne </a:t>
            </a:r>
            <a:r>
              <a:rPr lang="cs-CZ" b="1" dirty="0"/>
              <a:t>vylučovat </a:t>
            </a:r>
            <a:r>
              <a:rPr lang="cs-CZ" b="1" u="sng" dirty="0">
                <a:solidFill>
                  <a:srgbClr val="C00000"/>
                </a:solidFill>
              </a:rPr>
              <a:t>agregační </a:t>
            </a:r>
            <a:r>
              <a:rPr lang="cs-CZ" b="1" u="sng" dirty="0" smtClean="0">
                <a:solidFill>
                  <a:srgbClr val="C00000"/>
                </a:solidFill>
              </a:rPr>
              <a:t>feromon</a:t>
            </a:r>
            <a:r>
              <a:rPr lang="cs-CZ" b="1" dirty="0" smtClean="0"/>
              <a:t>. Přilétají </a:t>
            </a:r>
            <a:r>
              <a:rPr lang="cs-CZ" b="1" dirty="0"/>
              <a:t>dvě samičky</a:t>
            </a:r>
            <a:r>
              <a:rPr lang="cs-CZ" b="1" dirty="0" smtClean="0"/>
              <a:t>, které začnou </a:t>
            </a:r>
            <a:r>
              <a:rPr lang="cs-CZ" b="1" dirty="0"/>
              <a:t>vyhlodávat pod kůrou rovnou mateční chodbu, v </a:t>
            </a:r>
            <a:r>
              <a:rPr lang="cs-CZ" b="1" dirty="0" smtClean="0"/>
              <a:t>které </a:t>
            </a:r>
            <a:r>
              <a:rPr lang="cs-CZ" b="1" dirty="0"/>
              <a:t>hloubí jamky, do nichž kladou po 1 vajíčku, které </a:t>
            </a:r>
            <a:r>
              <a:rPr lang="cs-CZ" b="1" u="sng" dirty="0" smtClean="0">
                <a:solidFill>
                  <a:srgbClr val="C00000"/>
                </a:solidFill>
              </a:rPr>
              <a:t>drtí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52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Stromy po napadení </a:t>
            </a:r>
            <a:r>
              <a:rPr lang="cs-CZ" b="1" i="1" dirty="0" smtClean="0"/>
              <a:t>kůrovcem-lýkožroutem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050" name="Picture 2" descr="Výsledek obrázku pro kurovec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296275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6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9338" y="2461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i="1" dirty="0" smtClean="0"/>
              <a:t>A kde se vlastně </a:t>
            </a:r>
            <a:r>
              <a:rPr lang="cs-CZ" b="1" i="1" dirty="0" smtClean="0"/>
              <a:t>kůrovec-lýkožrout nachází</a:t>
            </a:r>
            <a:r>
              <a:rPr lang="cs-CZ" b="1" i="1" dirty="0" smtClean="0"/>
              <a:t>?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 descr="Výsledek obrázku pro mapa výskytu kurovc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89183"/>
            <a:ext cx="7909173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98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Larva kůrovce-lýkožrouta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Výsledek obrázku pro kůrovec larv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98418"/>
            <a:ext cx="6696075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19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/>
              <a:t>Druhy:</a:t>
            </a:r>
            <a:endParaRPr lang="cs-CZ" b="1" i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00600"/>
          </a:xfrm>
        </p:spPr>
        <p:txBody>
          <a:bodyPr>
            <a:normAutofit/>
          </a:bodyPr>
          <a:lstStyle/>
          <a:p>
            <a:r>
              <a:rPr lang="cs-CZ" dirty="0"/>
              <a:t>1.Lýkožrout </a:t>
            </a:r>
            <a:r>
              <a:rPr lang="cs-CZ" dirty="0" smtClean="0"/>
              <a:t>smrkový</a:t>
            </a:r>
          </a:p>
          <a:p>
            <a:r>
              <a:rPr lang="cs-CZ" dirty="0"/>
              <a:t>2.Lýkožrout </a:t>
            </a:r>
            <a:r>
              <a:rPr lang="cs-CZ" dirty="0" smtClean="0"/>
              <a:t>severský</a:t>
            </a:r>
          </a:p>
          <a:p>
            <a:r>
              <a:rPr lang="cs-CZ" dirty="0" smtClean="0"/>
              <a:t>3a </a:t>
            </a:r>
            <a:r>
              <a:rPr lang="cs-CZ" dirty="0"/>
              <a:t>Lýkožrout lesklý </a:t>
            </a:r>
            <a:r>
              <a:rPr lang="cs-CZ" dirty="0" smtClean="0"/>
              <a:t>– samec</a:t>
            </a:r>
          </a:p>
          <a:p>
            <a:r>
              <a:rPr lang="cs-CZ" dirty="0"/>
              <a:t>3b Lýkožrout lesklý </a:t>
            </a:r>
            <a:r>
              <a:rPr lang="cs-CZ" dirty="0" smtClean="0"/>
              <a:t>– samička</a:t>
            </a:r>
          </a:p>
          <a:p>
            <a:r>
              <a:rPr lang="cs-CZ" dirty="0"/>
              <a:t>4.Lýkožrout </a:t>
            </a:r>
            <a:r>
              <a:rPr lang="cs-CZ" dirty="0" smtClean="0"/>
              <a:t>menší</a:t>
            </a:r>
          </a:p>
          <a:p>
            <a:r>
              <a:rPr lang="cs-CZ" dirty="0"/>
              <a:t>5.Lýkohub </a:t>
            </a:r>
            <a:r>
              <a:rPr lang="cs-CZ" dirty="0" smtClean="0"/>
              <a:t>matný</a:t>
            </a:r>
          </a:p>
          <a:p>
            <a:r>
              <a:rPr lang="cs-CZ" dirty="0"/>
              <a:t>6.Lýkožrout </a:t>
            </a:r>
            <a:r>
              <a:rPr lang="cs-CZ" dirty="0" smtClean="0"/>
              <a:t>obecný</a:t>
            </a:r>
          </a:p>
          <a:p>
            <a:r>
              <a:rPr lang="cs-CZ" dirty="0"/>
              <a:t>7.Dřevokaz </a:t>
            </a:r>
            <a:r>
              <a:rPr lang="cs-CZ" dirty="0" smtClean="0"/>
              <a:t>čárkovaný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https://www.doubravnik.cz/pics/ips_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3168352" cy="228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31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152</TotalTime>
  <Words>205</Words>
  <Application>Microsoft Office PowerPoint</Application>
  <PresentationFormat>Předvádění na obrazovce (4:3)</PresentationFormat>
  <Paragraphs>51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Talent</vt:lpstr>
      <vt:lpstr>Kůrovec… a co s ním?</vt:lpstr>
      <vt:lpstr>Prezentace aplikace PowerPoint</vt:lpstr>
      <vt:lpstr>Vývojová stádia lýkožrouta smrkového</vt:lpstr>
      <vt:lpstr>Prezentace aplikace PowerPoint</vt:lpstr>
      <vt:lpstr>Rozmnožování </vt:lpstr>
      <vt:lpstr>Stromy po napadení kůrovcem-lýkožroutem</vt:lpstr>
      <vt:lpstr>A kde se vlastně kůrovec-lýkožrout nachází?</vt:lpstr>
      <vt:lpstr>Larva kůrovce-lýkožrouta</vt:lpstr>
      <vt:lpstr>Druhy:</vt:lpstr>
      <vt:lpstr> </vt:lpstr>
      <vt:lpstr>Mapa Oskavy a okolí</vt:lpstr>
      <vt:lpstr>Situace s výskytem kůrovce-lýkožroutem v naší oblasti</vt:lpstr>
      <vt:lpstr>Informační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Kůrovec… a co s ním?</dc:title>
  <dc:creator>Zak08</dc:creator>
  <cp:lastModifiedBy>Zak08</cp:lastModifiedBy>
  <cp:revision>16</cp:revision>
  <dcterms:created xsi:type="dcterms:W3CDTF">2018-12-18T08:38:48Z</dcterms:created>
  <dcterms:modified xsi:type="dcterms:W3CDTF">2019-02-26T08:48:54Z</dcterms:modified>
</cp:coreProperties>
</file>